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Lst>
  <p:notesMasterIdLst>
    <p:notesMasterId r:id="rId6"/>
  </p:notesMasterIdLst>
  <p:handoutMasterIdLst>
    <p:handoutMasterId r:id="rId51"/>
  </p:handoutMasterIdLst>
  <p:sldIdLst>
    <p:sldId id="327" r:id="rId4"/>
    <p:sldId id="330" r:id="rId5"/>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79"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withouttheh/IBM-Data-Science-Capstone-Project/blob/main/4.%20EDA%20with%20Data%20Visualisation.ipynb"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withouttheh/IBM-Data-Science-Capstone-Project/blob/main/4.%20EDA%20with%20SQL.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withouttheh/IBM-Data-Science-Capstone-Project/blob/main/6.%20Interactive%20Map%20Analytics%20with%20Folium.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withouttheh/IBM-Data-Science-Capstone-Project/blob/main/7.%20Space-X%20Dashboard.ipynb"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withouttheh/IBM-Data-Science-Capstone-Project/blob/main/8.%20Space-X%20Machine%20Learning%20Prediction.ipynb"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8.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hyperlink" Target="https://github.com/withouttheh/IBM-Data-Science-Capstone-Project" TargetMode="External"/><Relationship Id="rId2" Type="http://schemas.openxmlformats.org/officeDocument/2006/relationships/hyperlink" Target="https://www.coursera.org/learn/applied-data-science-capstone/home/welcome" TargetMode="Externa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withouttheh/IBM-Data-Science-Capstone-Project/blob/main/1.%20Space-X%20Data%20Collection%20API.ipynb" TargetMode="Externa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withouttheh/IBM-Data-Science-Capstone-Project/blob/main/2.%20Data%20Collection%20with%20Web%20Scraping.ipynb"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withouttheh/IBM-Data-Science-Capstone-Project/blob/main/3.%20EDA.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5000625"/>
            <a:ext cx="5327015" cy="1568450"/>
          </a:xfrm>
          <a:prstGeom prst="rect">
            <a:avLst/>
          </a:prstGeom>
          <a:noFill/>
        </p:spPr>
        <p:txBody>
          <a:bodyPr wrap="square" lIns="91440" tIns="45720" rIns="91440" bIns="45720" rtlCol="0" anchor="t">
            <a:spAutoFit/>
          </a:bodyPr>
          <a:lstStyle/>
          <a:p>
            <a:pPr>
              <a:lnSpc>
                <a:spcPct val="150000"/>
              </a:lnSpc>
            </a:pPr>
            <a:r>
              <a:rPr lang="en-ZA" altLang="en-US" sz="3200" b="1">
                <a:solidFill>
                  <a:schemeClr val="bg2"/>
                </a:solidFill>
                <a:latin typeface="Microsoft JhengHei" panose="020B0604030504040204" charset="-120"/>
                <a:ea typeface="Microsoft JhengHei" panose="020B0604030504040204" charset="-120"/>
                <a:cs typeface="Arial" panose="020B0604020202020204" pitchFamily="34" charset="0"/>
              </a:rPr>
              <a:t>Name: Luto Sibotoboto</a:t>
            </a:r>
            <a:endParaRPr lang="en-US" sz="3200" b="1">
              <a:solidFill>
                <a:schemeClr val="bg2"/>
              </a:solidFill>
              <a:latin typeface="Microsoft JhengHei" panose="020B0604030504040204" charset="-12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rPr>
              <a:t>Date:   19-July-2022</a:t>
            </a:r>
            <a:endParaRPr lang="en-ZA" altLang="en-US" sz="3200" b="1" dirty="0">
              <a:solidFill>
                <a:schemeClr val="bg2"/>
              </a:solidFill>
              <a:latin typeface="Microsoft JhengHei" panose="020B0604030504040204" charset="-120"/>
              <a:ea typeface="Microsoft JhengHei" panose="020B0604030504040204" charset="-120"/>
              <a:cs typeface="Arial" panose="020B0604020202020204" pitchFamily="34"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2925"/>
          </a:xfrm>
          <a:prstGeom prst="rect">
            <a:avLst/>
          </a:prstGeom>
        </p:spPr>
        <p:txBody>
          <a:bodyPr lIns="91440" tIns="45720" rIns="91440" bIns="45720" anchor="t"/>
          <a:lstStyle/>
          <a:p>
            <a:pPr>
              <a:lnSpc>
                <a:spcPct val="150000"/>
              </a:lnSpc>
              <a:spcBef>
                <a:spcPts val="1400"/>
              </a:spcBef>
            </a:pPr>
            <a:r>
              <a:rPr lang="en-US" sz="1700" u="sng">
                <a:solidFill>
                  <a:schemeClr val="tx1">
                    <a:lumMod val="85000"/>
                    <a:lumOff val="15000"/>
                  </a:schemeClr>
                </a:solidFill>
                <a:latin typeface="Microsoft JhengHei" panose="020B0604030504040204" charset="-120"/>
                <a:ea typeface="Microsoft JhengHei" panose="020B0604030504040204" charset="-120"/>
              </a:rPr>
              <a:t>Scatter </a:t>
            </a:r>
            <a:r>
              <a:rPr lang="en-ZA" altLang="en-US" sz="1700" u="sng">
                <a:solidFill>
                  <a:schemeClr val="tx1">
                    <a:lumMod val="85000"/>
                    <a:lumOff val="15000"/>
                  </a:schemeClr>
                </a:solidFill>
                <a:latin typeface="Microsoft JhengHei" panose="020B0604030504040204" charset="-120"/>
                <a:ea typeface="Microsoft JhengHei" panose="020B0604030504040204" charset="-120"/>
              </a:rPr>
              <a:t>plots</a:t>
            </a:r>
            <a:r>
              <a:rPr lang="en-US" sz="1700" u="sng">
                <a:solidFill>
                  <a:schemeClr val="tx1">
                    <a:lumMod val="85000"/>
                    <a:lumOff val="15000"/>
                  </a:schemeClr>
                </a:solidFill>
                <a:latin typeface="Microsoft JhengHei" panose="020B0604030504040204" charset="-120"/>
                <a:ea typeface="Microsoft JhengHei" panose="020B0604030504040204" charset="-120"/>
              </a:rPr>
              <a:t>:</a:t>
            </a: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rPr>
              <a:t>Scatter plots were used to represent the relationship between two variables. Different sets of features were compared such as </a:t>
            </a:r>
            <a:r>
              <a:rPr lang="en-US" sz="1700" i="1">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a:solidFill>
                  <a:schemeClr val="tx1">
                    <a:lumMod val="85000"/>
                    <a:lumOff val="15000"/>
                  </a:schemeClr>
                </a:solidFill>
                <a:latin typeface="Microsoft JhengHei" panose="020B0604030504040204" charset="-120"/>
                <a:ea typeface="Microsoft JhengHei" panose="020B0604030504040204" charset="-120"/>
              </a:rPr>
              <a:t>vs</a:t>
            </a:r>
            <a:r>
              <a:rPr lang="en-US" sz="1700" i="1">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a:solidFill>
                  <a:schemeClr val="tx1">
                    <a:lumMod val="85000"/>
                    <a:lumOff val="15000"/>
                  </a:schemeClr>
                </a:solidFill>
                <a:latin typeface="Microsoft JhengHei" panose="020B0604030504040204" charset="-120"/>
                <a:ea typeface="Microsoft JhengHei" panose="020B0604030504040204" charset="-120"/>
              </a:rPr>
              <a:t>,</a:t>
            </a:r>
            <a:r>
              <a:rPr lang="en-US" sz="1700" i="1">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1700" i="1">
                <a:solidFill>
                  <a:schemeClr val="tx1">
                    <a:lumMod val="85000"/>
                    <a:lumOff val="15000"/>
                  </a:schemeClr>
                </a:solidFill>
                <a:latin typeface="Microsoft JhengHei" panose="020B0604030504040204" charset="-120"/>
                <a:ea typeface="Microsoft JhengHei" panose="020B0604030504040204" charset="-120"/>
              </a:rPr>
              <a:t>vs</a:t>
            </a:r>
            <a:r>
              <a:rPr lang="en-US" sz="1700" i="1">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1700" i="1">
                <a:solidFill>
                  <a:schemeClr val="tx1">
                    <a:lumMod val="85000"/>
                    <a:lumOff val="15000"/>
                  </a:schemeClr>
                </a:solidFill>
                <a:latin typeface="Microsoft JhengHei" panose="020B0604030504040204" charset="-120"/>
                <a:ea typeface="Microsoft JhengHei" panose="020B0604030504040204" charset="-120"/>
              </a:rPr>
              <a:t>, </a:t>
            </a:r>
            <a:r>
              <a:rPr lang="en-US" sz="1700" i="1">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1700" i="1">
                <a:solidFill>
                  <a:schemeClr val="tx1">
                    <a:lumMod val="85000"/>
                    <a:lumOff val="15000"/>
                  </a:schemeClr>
                </a:solidFill>
                <a:latin typeface="Microsoft JhengHei" panose="020B0604030504040204" charset="-120"/>
                <a:ea typeface="Microsoft JhengHei" panose="020B0604030504040204" charset="-120"/>
              </a:rPr>
              <a:t>vs</a:t>
            </a:r>
            <a:r>
              <a:rPr lang="en-US" sz="1700" i="1">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and </a:t>
            </a:r>
            <a:r>
              <a:rPr lang="en-US" sz="1700" i="1">
                <a:solidFill>
                  <a:schemeClr val="tx1">
                    <a:lumMod val="85000"/>
                    <a:lumOff val="15000"/>
                  </a:schemeClr>
                </a:solidFill>
                <a:latin typeface="Microsoft JhengHei" panose="020B0604030504040204" charset="-120"/>
                <a:ea typeface="Microsoft JhengHei" panose="020B0604030504040204" charset="-120"/>
              </a:rPr>
              <a:t>Payload </a:t>
            </a:r>
            <a:r>
              <a:rPr lang="en-ZA" altLang="en-US" sz="1700" i="1">
                <a:solidFill>
                  <a:schemeClr val="tx1">
                    <a:lumMod val="85000"/>
                    <a:lumOff val="15000"/>
                  </a:schemeClr>
                </a:solidFill>
                <a:latin typeface="Microsoft JhengHei" panose="020B0604030504040204" charset="-120"/>
                <a:ea typeface="Microsoft JhengHei" panose="020B0604030504040204" charset="-120"/>
              </a:rPr>
              <a:t>vs</a:t>
            </a:r>
            <a:r>
              <a:rPr lang="en-US" sz="1700" i="1">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1700" i="1">
                <a:solidFill>
                  <a:schemeClr val="tx1">
                    <a:lumMod val="85000"/>
                    <a:lumOff val="15000"/>
                  </a:schemeClr>
                </a:solidFill>
                <a:latin typeface="Microsoft JhengHei" panose="020B0604030504040204" charset="-120"/>
                <a:ea typeface="Microsoft JhengHei" panose="020B0604030504040204" charset="-120"/>
              </a:rPr>
              <a:t>.</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a:solidFill>
                  <a:schemeClr val="tx1">
                    <a:lumMod val="85000"/>
                    <a:lumOff val="15000"/>
                  </a:schemeClr>
                </a:solidFill>
                <a:latin typeface="Microsoft JhengHei" panose="020B0604030504040204" charset="-120"/>
                <a:ea typeface="Microsoft JhengHei" panose="020B0604030504040204" charset="-120"/>
              </a:rPr>
              <a:t>Bar chart:</a:t>
            </a: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 were used</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y-</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1700" i="1">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for different </a:t>
            </a:r>
            <a:r>
              <a:rPr lang="en-ZA" altLang="en-US" sz="1700" i="1">
                <a:solidFill>
                  <a:schemeClr val="tx1">
                    <a:lumMod val="85000"/>
                    <a:lumOff val="15000"/>
                  </a:schemeClr>
                </a:solidFill>
                <a:latin typeface="Microsoft JhengHei" panose="020B0604030504040204" charset="-120"/>
                <a:ea typeface="Microsoft JhengHei" panose="020B0604030504040204" charset="-120"/>
              </a:rPr>
              <a:t>Orbit Types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a:solidFill>
                  <a:schemeClr val="tx1">
                    <a:lumMod val="85000"/>
                    <a:lumOff val="15000"/>
                  </a:schemeClr>
                </a:solidFill>
                <a:latin typeface="Microsoft JhengHei" panose="020B0604030504040204" charset="-120"/>
                <a:ea typeface="Microsoft JhengHei" panose="020B0604030504040204" charset="-120"/>
              </a:rPr>
              <a:t>Line chart:  </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 are useful for </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 show</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ing</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 data trends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1700" i="1">
                <a:solidFill>
                  <a:schemeClr val="tx1">
                    <a:lumMod val="85000"/>
                    <a:lumOff val="15000"/>
                  </a:schemeClr>
                </a:solidFill>
                <a:latin typeface="Microsoft JhengHei" panose="020B0604030504040204" charset="-120"/>
                <a:ea typeface="Microsoft JhengHei" panose="020B0604030504040204" charset="-120"/>
              </a:rPr>
              <a:t>Success Rate</a:t>
            </a: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rPr>
              <a:t>over a certain number of </a:t>
            </a:r>
            <a:r>
              <a:rPr lang="en-ZA" altLang="en-US" sz="1700" i="1">
                <a:solidFill>
                  <a:schemeClr val="tx1">
                    <a:lumMod val="85000"/>
                    <a:lumOff val="15000"/>
                  </a:schemeClr>
                </a:solidFill>
                <a:latin typeface="Microsoft JhengHei" panose="020B0604030504040204" charset="-120"/>
                <a:ea typeface="Microsoft JhengHei" panose="020B0604030504040204" charset="-120"/>
              </a:rPr>
              <a:t>Years.</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hlinkClick r:id="rId2" action="ppaction://hlinkfile"/>
              </a:rPr>
              <a:t>EDA with Data Visualisation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pPr>
            <a:endParaRPr lang="en-US" sz="170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Data Visualization</a:t>
            </a:r>
            <a:endParaRPr lang="en-US" dirty="0">
              <a:solidFill>
                <a:srgbClr val="0B49CB"/>
              </a:solidFill>
              <a:latin typeface="Microsoft JhengHei" panose="020B0604030504040204" charset="-120"/>
              <a:ea typeface="Microsoft JhengHei" panose="020B0604030504040204"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890" y="1381125"/>
            <a:ext cx="10514965" cy="4644390"/>
          </a:xfrm>
          <a:prstGeom prst="rect">
            <a:avLst/>
          </a:prstGeom>
        </p:spPr>
        <p:txBody>
          <a:bodyPr lIns="91440" tIns="45720" rIns="91440" bIns="45720" anchor="t"/>
          <a:lstStyle/>
          <a:p>
            <a:pPr marL="0" indent="0">
              <a:lnSpc>
                <a:spcPct val="150000"/>
              </a:lnSpc>
              <a:spcBef>
                <a:spcPts val="1400"/>
              </a:spcBef>
              <a:buNone/>
            </a:pPr>
            <a:r>
              <a:rPr lang="en-ZA" altLang="en-US" sz="1700" u="sng">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 is listed below:</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700" b="1">
                <a:solidFill>
                  <a:schemeClr val="tx1">
                    <a:lumMod val="85000"/>
                    <a:lumOff val="15000"/>
                  </a:schemeClr>
                </a:solidFill>
                <a:latin typeface="Microsoft JhengHei" panose="020B0604030504040204" charset="-120"/>
                <a:ea typeface="Microsoft JhengHei" panose="020B0604030504040204" charset="-120"/>
              </a:rPr>
              <a:t>---</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700">
                <a:solidFill>
                  <a:schemeClr val="tx1">
                    <a:lumMod val="85000"/>
                    <a:lumOff val="15000"/>
                  </a:schemeClr>
                </a:solidFill>
                <a:latin typeface="Microsoft JhengHei" panose="020B0604030504040204" charset="-120"/>
                <a:ea typeface="Microsoft JhengHei" panose="020B0604030504040204" charset="-120"/>
              </a:rPr>
              <a:t> --- </a:t>
            </a:r>
            <a:r>
              <a:rPr lang="en-US" sz="170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pPr>
            <a:r>
              <a:rPr lang="en-US" sz="1700">
                <a:solidFill>
                  <a:schemeClr val="tx1">
                    <a:lumMod val="85000"/>
                    <a:lumOff val="15000"/>
                  </a:schemeClr>
                </a:solidFill>
                <a:latin typeface="Microsoft JhengHei" panose="020B0604030504040204" charset="-120"/>
                <a:ea typeface="Microsoft JhengHei" panose="020B0604030504040204" charset="-120"/>
                <a:sym typeface="+mn-ea"/>
              </a:rPr>
              <a:t>GitHub URL</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700">
                <a:solidFill>
                  <a:schemeClr val="tx1">
                    <a:lumMod val="85000"/>
                    <a:lumOff val="15000"/>
                  </a:schemeClr>
                </a:solidFill>
                <a:latin typeface="Microsoft JhengHei" panose="020B0604030504040204" charset="-120"/>
                <a:ea typeface="Microsoft JhengHei" panose="020B0604030504040204" charset="-120"/>
                <a:sym typeface="+mn-ea"/>
                <a:hlinkClick r:id="rId2" action="ppaction://hlinkfile"/>
              </a:rPr>
              <a:t>EDA with SQL</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   </a:t>
            </a:r>
            <a:endParaRPr lang="en-US" sz="1700">
              <a:solidFill>
                <a:schemeClr val="tx1">
                  <a:lumMod val="85000"/>
                  <a:lumOff val="15000"/>
                </a:schemeClr>
              </a:solidFill>
              <a:latin typeface="Microsoft JhengHei" panose="020B0604030504040204" charset="-120"/>
              <a:ea typeface="Microsoft JhengHei" panose="020B0604030504040204" charset="-12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EDA with SQL</a:t>
            </a:r>
            <a:endParaRPr lang="en-US" dirty="0">
              <a:solidFill>
                <a:srgbClr val="0B49CB"/>
              </a:solidFill>
              <a:latin typeface="Microsoft JhengHei" panose="020B0604030504040204" charset="-120"/>
              <a:ea typeface="Microsoft JhengHei" panose="020B0604030504040204" charset="-12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871855" y="1353820"/>
            <a:ext cx="10448290" cy="4671060"/>
          </a:xfrm>
          <a:prstGeom prst="rect">
            <a:avLst/>
          </a:prstGeom>
        </p:spPr>
        <p:txBody>
          <a:bodyPr/>
          <a:lstStyle/>
          <a:p>
            <a:pPr marL="0" indent="0">
              <a:lnSpc>
                <a:spcPct val="150000"/>
              </a:lnSpc>
              <a:spcBef>
                <a:spcPts val="1400"/>
              </a:spcBef>
              <a:buNone/>
            </a:pPr>
            <a:r>
              <a:rPr lang="en-ZA" altLang="en-US" sz="1700">
                <a:solidFill>
                  <a:schemeClr val="accent3">
                    <a:lumMod val="25000"/>
                  </a:schemeClr>
                </a:solidFill>
                <a:latin typeface="Microsoft JhengHei" panose="020B0604030504040204" charset="-120"/>
                <a:ea typeface="Microsoft JhengHei" panose="020B0604030504040204" charset="-120"/>
              </a:rPr>
              <a:t>O</a:t>
            </a:r>
            <a:r>
              <a:rPr lang="en-US" sz="1700">
                <a:solidFill>
                  <a:schemeClr val="accent3">
                    <a:lumMod val="25000"/>
                  </a:schemeClr>
                </a:solidFill>
                <a:latin typeface="Microsoft JhengHei" panose="020B0604030504040204" charset="-120"/>
                <a:ea typeface="Microsoft JhengHei" panose="020B0604030504040204" charset="-120"/>
              </a:rPr>
              <a:t>bjects </a:t>
            </a:r>
            <a:r>
              <a:rPr lang="en-ZA" altLang="en-US" sz="1700">
                <a:solidFill>
                  <a:schemeClr val="accent3">
                    <a:lumMod val="25000"/>
                  </a:schemeClr>
                </a:solidFill>
                <a:latin typeface="Microsoft JhengHei" panose="020B0604030504040204" charset="-120"/>
                <a:ea typeface="Microsoft JhengHei" panose="020B0604030504040204" charset="-120"/>
              </a:rPr>
              <a:t>were </a:t>
            </a:r>
            <a:r>
              <a:rPr lang="en-US" sz="170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1700">
                <a:solidFill>
                  <a:schemeClr val="accent3">
                    <a:lumMod val="25000"/>
                  </a:schemeClr>
                </a:solidFill>
                <a:latin typeface="Microsoft JhengHei" panose="020B0604030504040204" charset="-120"/>
                <a:ea typeface="Microsoft JhengHei" panose="020B0604030504040204" charset="-120"/>
              </a:rPr>
              <a:t>F</a:t>
            </a:r>
            <a:r>
              <a:rPr lang="en-US" sz="1700">
                <a:solidFill>
                  <a:schemeClr val="accent3">
                    <a:lumMod val="25000"/>
                  </a:schemeClr>
                </a:solidFill>
                <a:latin typeface="Microsoft JhengHei" panose="020B0604030504040204" charset="-120"/>
                <a:ea typeface="Microsoft JhengHei" panose="020B0604030504040204" charset="-120"/>
              </a:rPr>
              <a:t>olium map</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Marker </a:t>
            </a:r>
            <a:r>
              <a:rPr lang="en-ZA" altLang="en-US" sz="1700">
                <a:solidFill>
                  <a:schemeClr val="accent3">
                    <a:lumMod val="25000"/>
                  </a:schemeClr>
                </a:solidFill>
                <a:latin typeface="Microsoft JhengHei" panose="020B0604030504040204" charset="-120"/>
                <a:ea typeface="Microsoft JhengHei" panose="020B0604030504040204" charset="-120"/>
              </a:rPr>
              <a:t>objects were used to</a:t>
            </a:r>
            <a:r>
              <a:rPr lang="en-US" sz="170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1700">
                <a:solidFill>
                  <a:schemeClr val="accent3">
                    <a:lumMod val="25000"/>
                  </a:schemeClr>
                </a:solidFill>
                <a:latin typeface="Microsoft JhengHei" panose="020B0604030504040204" charset="-120"/>
                <a:ea typeface="Microsoft JhengHei" panose="020B0604030504040204" charset="-120"/>
              </a:rPr>
              <a:t>as well as</a:t>
            </a:r>
            <a:r>
              <a:rPr lang="en-US" sz="1700">
                <a:solidFill>
                  <a:schemeClr val="accent3">
                    <a:lumMod val="25000"/>
                  </a:schemeClr>
                </a:solidFill>
                <a:latin typeface="Microsoft JhengHei" panose="020B0604030504040204" charset="-120"/>
                <a:ea typeface="Microsoft JhengHei" panose="020B0604030504040204" charset="-120"/>
              </a:rPr>
              <a:t> the success</a:t>
            </a:r>
            <a:r>
              <a:rPr lang="en-ZA" altLang="en-US" sz="1700">
                <a:solidFill>
                  <a:schemeClr val="accent3">
                    <a:lumMod val="25000"/>
                  </a:schemeClr>
                </a:solidFill>
                <a:latin typeface="Microsoft JhengHei" panose="020B0604030504040204" charset="-120"/>
                <a:ea typeface="Microsoft JhengHei" panose="020B0604030504040204" charset="-120"/>
              </a:rPr>
              <a:t>ful</a:t>
            </a:r>
            <a:r>
              <a:rPr lang="en-US" sz="1700">
                <a:solidFill>
                  <a:schemeClr val="accent3">
                    <a:lumMod val="25000"/>
                  </a:schemeClr>
                </a:solidFill>
                <a:latin typeface="Microsoft JhengHei" panose="020B0604030504040204" charset="-120"/>
                <a:ea typeface="Microsoft JhengHei" panose="020B0604030504040204" charset="-120"/>
              </a:rPr>
              <a:t>/failed launches for each site on the map</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Line </a:t>
            </a:r>
            <a:r>
              <a:rPr lang="en-ZA" altLang="en-US" sz="1700">
                <a:solidFill>
                  <a:schemeClr val="accent3">
                    <a:lumMod val="25000"/>
                  </a:schemeClr>
                </a:solidFill>
                <a:latin typeface="Microsoft JhengHei" panose="020B0604030504040204" charset="-120"/>
                <a:ea typeface="Microsoft JhengHei" panose="020B0604030504040204" charset="-120"/>
              </a:rPr>
              <a:t>objects were used to</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calculate</a:t>
            </a:r>
            <a:r>
              <a:rPr lang="en-US" sz="170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endParaRPr lang="en-US" sz="1455">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endParaRPr lang="en-US" sz="1700">
              <a:solidFill>
                <a:schemeClr val="accent3">
                  <a:lumMod val="25000"/>
                </a:schemeClr>
              </a:solidFill>
              <a:latin typeface="Microsoft JhengHei" panose="020B0604030504040204" charset="-120"/>
              <a:ea typeface="Microsoft JhengHei" panose="020B0604030504040204" charset="-120"/>
            </a:endParaRPr>
          </a:p>
          <a:p>
            <a:pPr lvl="1">
              <a:lnSpc>
                <a:spcPct val="10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Are launch sites in close proximity to railways? Yes</a:t>
            </a:r>
            <a:endParaRPr lang="en-US" sz="1700">
              <a:solidFill>
                <a:schemeClr val="accent3">
                  <a:lumMod val="25000"/>
                </a:schemeClr>
              </a:solidFill>
              <a:latin typeface="Microsoft JhengHei" panose="020B0604030504040204" charset="-120"/>
              <a:ea typeface="Microsoft JhengHei" panose="020B0604030504040204" charset="-120"/>
            </a:endParaRPr>
          </a:p>
          <a:p>
            <a:pPr lvl="1">
              <a:lnSpc>
                <a:spcPct val="10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Are launch sites in close proximity to highways? Yes</a:t>
            </a:r>
            <a:endParaRPr lang="en-US" sz="1700">
              <a:solidFill>
                <a:schemeClr val="accent3">
                  <a:lumMod val="25000"/>
                </a:schemeClr>
              </a:solidFill>
              <a:latin typeface="Microsoft JhengHei" panose="020B0604030504040204" charset="-120"/>
              <a:ea typeface="Microsoft JhengHei" panose="020B0604030504040204" charset="-120"/>
            </a:endParaRPr>
          </a:p>
          <a:p>
            <a:pPr lvl="1">
              <a:lnSpc>
                <a:spcPct val="10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Are launch sites in close proximity to coastline? Yes</a:t>
            </a:r>
            <a:endParaRPr lang="en-US" sz="1700">
              <a:solidFill>
                <a:schemeClr val="accent3">
                  <a:lumMod val="25000"/>
                </a:schemeClr>
              </a:solidFill>
              <a:latin typeface="Microsoft JhengHei" panose="020B0604030504040204" charset="-120"/>
              <a:ea typeface="Microsoft JhengHei" panose="020B0604030504040204" charset="-120"/>
            </a:endParaRPr>
          </a:p>
          <a:p>
            <a:pPr lvl="1">
              <a:lnSpc>
                <a:spcPct val="10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Do launch sites keep certain distance away from cities? Yes</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hlinkClick r:id="rId2" action="ppaction://hlinkfile"/>
              </a:rPr>
              <a:t>Interactive Map Analytics with Folium</a:t>
            </a:r>
            <a:endParaRPr lang="en-US" sz="1700">
              <a:latin typeface="Microsoft JhengHei" panose="020B0604030504040204" charset="-120"/>
              <a:ea typeface="Microsoft JhengHei" panose="020B0604030504040204" charset="-120"/>
            </a:endParaRPr>
          </a:p>
          <a:p>
            <a:pPr>
              <a:lnSpc>
                <a:spcPct val="150000"/>
              </a:lnSpc>
            </a:pPr>
            <a:endParaRPr lang="en-US" sz="1700">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an Interactive Map with Folium</a:t>
            </a:r>
            <a:endParaRPr lang="en-US" dirty="0">
              <a:solidFill>
                <a:srgbClr val="0B49CB"/>
              </a:solidFill>
              <a:latin typeface="Microsoft JhengHei" panose="020B0604030504040204" charset="-120"/>
              <a:ea typeface="Microsoft JhengHei" panose="020B0604030504040204" charset="-12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70255" y="1380490"/>
            <a:ext cx="10516235" cy="4351655"/>
          </a:xfrm>
          <a:prstGeom prst="rect">
            <a:avLst/>
          </a:prstGeom>
        </p:spPr>
        <p:txBody>
          <a:bodyPr vert="horz" lIns="91440" tIns="45720" rIns="91440" bIns="45720" rtlCol="0" anchor="t"/>
          <a:lstStyle/>
          <a:p>
            <a:pPr marL="0" indent="0">
              <a:lnSpc>
                <a:spcPct val="150000"/>
              </a:lnSpc>
              <a:spcBef>
                <a:spcPts val="1400"/>
              </a:spcBef>
              <a:buNone/>
            </a:pPr>
            <a:r>
              <a:rPr lang="en-US" sz="1700" u="sng">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sz="1700" u="sng">
                <a:solidFill>
                  <a:schemeClr val="tx1">
                    <a:lumMod val="85000"/>
                    <a:lumOff val="15000"/>
                  </a:schemeClr>
                </a:solidFill>
                <a:latin typeface="Microsoft JhengHei" panose="020B0604030504040204" charset="-120"/>
                <a:ea typeface="Microsoft JhengHei" panose="020B0604030504040204" charset="-120"/>
              </a:rPr>
              <a:t>two </a:t>
            </a:r>
            <a:r>
              <a:rPr lang="en-US" sz="1700" u="sng">
                <a:solidFill>
                  <a:schemeClr val="tx1">
                    <a:lumMod val="85000"/>
                    <a:lumOff val="15000"/>
                  </a:schemeClr>
                </a:solidFill>
                <a:latin typeface="Microsoft JhengHei" panose="020B0604030504040204" charset="-120"/>
                <a:ea typeface="Microsoft JhengHei" panose="020B0604030504040204" charset="-120"/>
              </a:rPr>
              <a:t>chart</a:t>
            </a:r>
            <a:r>
              <a:rPr lang="en-ZA" altLang="en-US" sz="1700" u="sng">
                <a:solidFill>
                  <a:schemeClr val="tx1">
                    <a:lumMod val="85000"/>
                    <a:lumOff val="15000"/>
                  </a:schemeClr>
                </a:solidFill>
                <a:latin typeface="Microsoft JhengHei" panose="020B0604030504040204" charset="-120"/>
                <a:ea typeface="Microsoft JhengHei" panose="020B0604030504040204" charset="-120"/>
              </a:rPr>
              <a:t>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rPr>
              <a:t>A p</a:t>
            </a:r>
            <a:r>
              <a:rPr lang="en-US" sz="1700">
                <a:solidFill>
                  <a:schemeClr val="tx1">
                    <a:lumMod val="85000"/>
                    <a:lumOff val="15000"/>
                  </a:schemeClr>
                </a:solidFill>
                <a:latin typeface="Microsoft JhengHei" panose="020B0604030504040204" charset="-120"/>
                <a:ea typeface="Microsoft JhengHei" panose="020B0604030504040204" charset="-120"/>
              </a:rPr>
              <a:t>ie chart </a:t>
            </a:r>
            <a:r>
              <a:rPr lang="en-ZA" altLang="en-US" sz="170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sz="1700">
                <a:solidFill>
                  <a:schemeClr val="tx1">
                    <a:lumMod val="85000"/>
                    <a:lumOff val="15000"/>
                  </a:schemeClr>
                </a:solidFill>
                <a:latin typeface="Microsoft JhengHei" panose="020B0604030504040204" charset="-120"/>
                <a:ea typeface="Microsoft JhengHei" panose="020B0604030504040204" charset="-120"/>
              </a:rPr>
              <a:t>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u="sng">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rPr>
              <a:t>A s</a:t>
            </a:r>
            <a:r>
              <a:rPr lang="en-US" sz="1700">
                <a:solidFill>
                  <a:schemeClr val="tx1">
                    <a:lumMod val="85000"/>
                    <a:lumOff val="15000"/>
                  </a:schemeClr>
                </a:solidFill>
                <a:latin typeface="Microsoft JhengHei" panose="020B0604030504040204" charset="-120"/>
                <a:ea typeface="Microsoft JhengHei" panose="020B0604030504040204" charset="-120"/>
              </a:rPr>
              <a:t>catter char</a:t>
            </a:r>
            <a:r>
              <a:rPr lang="en-ZA" altLang="en-US" sz="170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URL </a:t>
            </a:r>
            <a:r>
              <a:rPr lang="en-ZA" altLang="en-US" sz="1700">
                <a:solidFill>
                  <a:schemeClr val="tx1">
                    <a:lumMod val="85000"/>
                    <a:lumOff val="15000"/>
                  </a:schemeClr>
                </a:solidFill>
                <a:latin typeface="Microsoft JhengHei" panose="020B0604030504040204" charset="-120"/>
                <a:ea typeface="Microsoft JhengHei" panose="020B0604030504040204" charset="-120"/>
              </a:rPr>
              <a:t>: </a:t>
            </a:r>
            <a:r>
              <a:rPr lang="en-ZA" altLang="en-US" sz="1700">
                <a:solidFill>
                  <a:schemeClr val="tx1">
                    <a:lumMod val="85000"/>
                    <a:lumOff val="15000"/>
                  </a:schemeClr>
                </a:solidFill>
                <a:latin typeface="Microsoft JhengHei" panose="020B0604030504040204" charset="-120"/>
                <a:ea typeface="Microsoft JhengHei" panose="020B0604030504040204" charset="-120"/>
                <a:hlinkClick r:id="rId2" action="ppaction://hlinkfile"/>
              </a:rPr>
              <a:t>Space-X Dashboard</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Build a Dashboard with </a:t>
            </a:r>
            <a:r>
              <a:rPr lang="en-US" dirty="0" err="1">
                <a:solidFill>
                  <a:srgbClr val="0B49CB"/>
                </a:solidFill>
                <a:latin typeface="Microsoft JhengHei" panose="020B0604030504040204" charset="-120"/>
                <a:ea typeface="Microsoft JhengHei" panose="020B0604030504040204" charset="-120"/>
              </a:rPr>
              <a:t>Plotly</a:t>
            </a:r>
            <a:r>
              <a:rPr lang="en-US" dirty="0">
                <a:solidFill>
                  <a:srgbClr val="0B49CB"/>
                </a:solidFill>
                <a:latin typeface="Microsoft JhengHei" panose="020B0604030504040204" charset="-120"/>
                <a:ea typeface="Microsoft JhengHei" panose="020B0604030504040204" charset="-120"/>
              </a:rPr>
              <a:t> Dash</a:t>
            </a:r>
            <a:endParaRPr lang="en-US" dirty="0">
              <a:solidFill>
                <a:srgbClr val="0B49CB"/>
              </a:solidFill>
              <a:latin typeface="Microsoft JhengHei" panose="020B0604030504040204" charset="-120"/>
              <a:ea typeface="Microsoft JhengHei" panose="020B0604030504040204" charset="-12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682865" y="1673860"/>
            <a:ext cx="3775075" cy="4351655"/>
          </a:xfrm>
          <a:prstGeom prst="rect">
            <a:avLst/>
          </a:prstGeom>
        </p:spPr>
        <p:txBody>
          <a:bodyPr>
            <a:normAutofit lnSpcReduction="10000"/>
          </a:bodyPr>
          <a:lstStyle/>
          <a:p>
            <a:pPr>
              <a:lnSpc>
                <a:spcPct val="10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a:t>
            </a:r>
            <a:r>
              <a:rPr lang="en-ZA" altLang="en-US" sz="1700">
                <a:solidFill>
                  <a:schemeClr val="tx1">
                    <a:lumMod val="85000"/>
                    <a:lumOff val="15000"/>
                  </a:schemeClr>
                </a:solidFill>
                <a:latin typeface="Microsoft JhengHei" panose="020B0604030504040204" charset="-120"/>
                <a:ea typeface="Microsoft JhengHei" panose="020B0604030504040204" charset="-120"/>
              </a:rPr>
              <a:t>L:</a:t>
            </a: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hlinkClick r:id="rId2" action="ppaction://hlinkfile"/>
              </a:rPr>
              <a:t>Space-X Machine Learning Prediction</a:t>
            </a:r>
            <a:endParaRPr lang="en-US"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Predictive Analysis (Classification)</a:t>
            </a:r>
            <a:endParaRPr lang="en-US" dirty="0">
              <a:solidFill>
                <a:srgbClr val="0B49CB"/>
              </a:solidFill>
              <a:latin typeface="Microsoft JhengHei" panose="020B0604030504040204" charset="-120"/>
              <a:ea typeface="Microsoft JhengHei" panose="020B0604030504040204" charset="-120"/>
            </a:endParaRP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1. Create column for “Class”</a:t>
            </a:r>
            <a:endParaRPr lang="en-ZA" altLang="en-GB" sz="1700">
              <a:latin typeface="Microsoft JhengHei" panose="020B0604030504040204" charset="-120"/>
              <a:ea typeface="Microsoft JhengHei" panose="020B0604030504040204" charset="-120"/>
            </a:endParaRP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2. Standardizing the data</a:t>
            </a:r>
            <a:endParaRPr lang="en-ZA" altLang="en-GB" sz="1700">
              <a:latin typeface="Microsoft JhengHei" panose="020B0604030504040204" charset="-120"/>
              <a:ea typeface="Microsoft JhengHei" panose="020B0604030504040204" charset="-120"/>
            </a:endParaRPr>
          </a:p>
        </p:txBody>
      </p:sp>
      <p:sp>
        <p:nvSpPr>
          <p:cNvPr id="2" name="Text Box 1"/>
          <p:cNvSpPr txBox="1"/>
          <p:nvPr/>
        </p:nvSpPr>
        <p:spPr>
          <a:xfrm>
            <a:off x="904875" y="29845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3. Split ito training and test set</a:t>
            </a:r>
            <a:endParaRPr lang="en-ZA" altLang="en-GB" sz="1700">
              <a:latin typeface="Microsoft JhengHei" panose="020B0604030504040204" charset="-120"/>
              <a:ea typeface="Microsoft JhengHei" panose="020B0604030504040204" charset="-120"/>
            </a:endParaRPr>
          </a:p>
        </p:txBody>
      </p:sp>
      <p:sp>
        <p:nvSpPr>
          <p:cNvPr id="16" name="Text Box 15"/>
          <p:cNvSpPr txBox="1"/>
          <p:nvPr/>
        </p:nvSpPr>
        <p:spPr>
          <a:xfrm>
            <a:off x="906145" y="3609975"/>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4. Find best Hyperparameter for SVM, Decision Trees, K-Nearest Neighbours and Logistic Regression.</a:t>
            </a:r>
            <a:endParaRPr lang="en-ZA" altLang="en-GB" sz="1700">
              <a:latin typeface="Microsoft JhengHei" panose="020B0604030504040204" charset="-120"/>
              <a:ea typeface="Microsoft JhengHei" panose="020B0604030504040204" charset="-120"/>
            </a:endParaRPr>
          </a:p>
        </p:txBody>
      </p:sp>
      <p:sp>
        <p:nvSpPr>
          <p:cNvPr id="6" name="Text Box 5"/>
          <p:cNvSpPr txBox="1"/>
          <p:nvPr/>
        </p:nvSpPr>
        <p:spPr>
          <a:xfrm>
            <a:off x="915035" y="4483100"/>
            <a:ext cx="6602095" cy="87566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5. Use test data to evaluate models </a:t>
            </a:r>
            <a:r>
              <a:rPr lang="en-ZA" altLang="en-GB" sz="1700">
                <a:latin typeface="Microsoft JhengHei" panose="020B0604030504040204" charset="-120"/>
                <a:ea typeface="Microsoft JhengHei" panose="020B0604030504040204" charset="-120"/>
                <a:sym typeface="+mn-ea"/>
              </a:rPr>
              <a:t>based on their accuracy scores and confusion matrix </a:t>
            </a:r>
            <a:endParaRPr lang="en-ZA" altLang="en-GB" sz="1700">
              <a:latin typeface="Microsoft JhengHei" panose="020B0604030504040204" charset="-120"/>
              <a:ea typeface="Microsoft JhengHei" panose="020B0604030504040204" charset="-120"/>
            </a:endParaRPr>
          </a:p>
          <a:p>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2010" y="1426845"/>
            <a:ext cx="10443845" cy="162179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results of the e</a:t>
            </a:r>
            <a:r>
              <a:rPr lang="en-US" sz="1700">
                <a:solidFill>
                  <a:schemeClr val="tx1">
                    <a:lumMod val="85000"/>
                    <a:lumOff val="15000"/>
                  </a:schemeClr>
                </a:solidFill>
                <a:latin typeface="Microsoft JhengHei" panose="020B0604030504040204" charset="-120"/>
                <a:ea typeface="Microsoft JhengHei" panose="020B0604030504040204" charset="-120"/>
              </a:rPr>
              <a:t>xploratory data analysis re</a:t>
            </a:r>
            <a:r>
              <a:rPr lang="en-ZA" altLang="en-US" sz="1700">
                <a:solidFill>
                  <a:schemeClr val="tx1">
                    <a:lumMod val="85000"/>
                    <a:lumOff val="15000"/>
                  </a:schemeClr>
                </a:solidFill>
                <a:latin typeface="Microsoft JhengHei" panose="020B0604030504040204" charset="-120"/>
                <a:ea typeface="Microsoft JhengHei" panose="020B0604030504040204" charset="-120"/>
              </a:rPr>
              <a:t>vealed that the success rate of the Falcon 9 landings was 66.66%</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p</a:t>
            </a:r>
            <a:r>
              <a:rPr lang="en-US" sz="1700">
                <a:solidFill>
                  <a:schemeClr val="tx1">
                    <a:lumMod val="85000"/>
                    <a:lumOff val="15000"/>
                  </a:schemeClr>
                </a:solidFill>
                <a:latin typeface="Microsoft JhengHei" panose="020B0604030504040204" charset="-120"/>
                <a:ea typeface="Microsoft JhengHei" panose="020B0604030504040204" charset="-120"/>
              </a:rPr>
              <a:t>redictive analysis results </a:t>
            </a:r>
            <a:r>
              <a:rPr lang="en-ZA" altLang="en-US" sz="170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20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a:latin typeface="Microsoft JhengHei" panose="020B0604030504040204" charset="-120"/>
              <a:ea typeface="Microsoft JhengHei" panose="020B0604030504040204" charset="-120"/>
            </a:endParaRPr>
          </a:p>
          <a:p>
            <a:pPr marL="457200" lvl="1" indent="0">
              <a:buNone/>
            </a:pPr>
            <a:endParaRPr lang="en-US" sz="1800">
              <a:latin typeface="Microsoft JhengHei" panose="020B0604030504040204" charset="-12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Results</a:t>
            </a:r>
            <a:endParaRPr lang="en-US" dirty="0">
              <a:solidFill>
                <a:srgbClr val="0B49CB"/>
              </a:solidFill>
              <a:latin typeface="Microsoft JhengHei" panose="020B0604030504040204" charset="-120"/>
              <a:ea typeface="Microsoft JhengHei" panose="020B0604030504040204"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5650" y="1381125"/>
            <a:ext cx="4352290" cy="4644390"/>
          </a:xfrm>
          <a:prstGeom prst="rect">
            <a:avLst/>
          </a:prstGeom>
        </p:spPr>
        <p:txBody>
          <a:bodyPr/>
          <a:lstStyle/>
          <a:p>
            <a:pPr>
              <a:lnSpc>
                <a:spcPct val="150000"/>
              </a:lnSpc>
              <a:spcBef>
                <a:spcPts val="1400"/>
              </a:spcBef>
            </a:pPr>
            <a:r>
              <a:rPr lang="en-CA" sz="160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endParaRPr lang="en-CA" sz="1600">
              <a:solidFill>
                <a:schemeClr val="accent3">
                  <a:lumMod val="25000"/>
                </a:schemeClr>
              </a:solidFill>
              <a:latin typeface="Microsoft JhengHei" panose="020B0604030504040204" charset="-120"/>
              <a:ea typeface="Microsoft JhengHei" panose="020B0604030504040204" charset="-120"/>
              <a:sym typeface="+mn-ea"/>
            </a:endParaRP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 represent unsuccessful luanches.</a:t>
            </a:r>
            <a:endParaRPr lang="en-ZA" altLang="en-CA" sz="16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endParaRPr lang="en-ZA" altLang="en-CA" sz="16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Launch Site</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1"/>
          </p:nvPr>
        </p:nvPicPr>
        <p:blipFill>
          <a:blip r:embed="rId2"/>
          <a:stretch>
            <a:fillRect/>
          </a:stretch>
        </p:blipFill>
        <p:spPr>
          <a:xfrm>
            <a:off x="770255" y="1381125"/>
            <a:ext cx="6084000" cy="41798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Payload vs. Launch Site</a:t>
            </a:r>
            <a:endParaRPr lang="en-US" sz="3700"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1"/>
          </p:nvPr>
        </p:nvPicPr>
        <p:blipFill>
          <a:blip r:embed="rId2"/>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7105650" y="1381125"/>
            <a:ext cx="4352290" cy="4644390"/>
          </a:xfrm>
          <a:prstGeom prst="rect">
            <a:avLst/>
          </a:prstGeom>
        </p:spPr>
        <p:txBody>
          <a:bodyPr/>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 </a:t>
            </a:r>
            <a:r>
              <a:rPr lang="en-ZA" altLang="en-CA" sz="1600">
                <a:solidFill>
                  <a:srgbClr val="0948CB"/>
                </a:solidFill>
                <a:latin typeface="Microsoft JhengHei" panose="020B0604030504040204" charset="-120"/>
                <a:ea typeface="Microsoft JhengHei" panose="020B0604030504040204" charset="-120"/>
              </a:rPr>
              <a:t>blue</a:t>
            </a:r>
            <a:r>
              <a:rPr lang="en-ZA" altLang="en-CA" sz="160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1600">
                <a:solidFill>
                  <a:srgbClr val="FF0000"/>
                </a:solidFill>
                <a:latin typeface="Microsoft JhengHei" panose="020B0604030504040204" charset="-120"/>
                <a:ea typeface="Microsoft JhengHei" panose="020B0604030504040204" charset="-120"/>
              </a:rPr>
              <a:t>red</a:t>
            </a:r>
            <a:r>
              <a:rPr lang="en-ZA" altLang="en-CA" sz="1600">
                <a:solidFill>
                  <a:schemeClr val="accent3">
                    <a:lumMod val="25000"/>
                  </a:schemeClr>
                </a:solidFill>
                <a:latin typeface="Microsoft JhengHei" panose="020B0604030504040204" charset="-120"/>
                <a:ea typeface="Microsoft JhengHei" panose="020B0604030504040204" charset="-120"/>
              </a:rPr>
              <a:t> dots represent unsuccessful launches.</a:t>
            </a:r>
            <a:endParaRPr lang="en-ZA" altLang="en-CA" sz="16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 For the VAFB-SLC launchsite there are no rockets launched for heavy payload mass </a:t>
            </a:r>
            <a:endParaRPr lang="en-ZA" altLang="en-CA" sz="16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CA" sz="160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endParaRPr lang="en-ZA" altLang="en-CA" sz="1600">
              <a:solidFill>
                <a:schemeClr val="accent3">
                  <a:lumMod val="25000"/>
                </a:schemeClr>
              </a:solidFill>
              <a:latin typeface="Microsoft JhengHei" panose="020B0604030504040204" charset="-120"/>
              <a:ea typeface="Microsoft JhengHei" panose="020B0604030504040204" charset="-12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364095" y="1401445"/>
            <a:ext cx="4093845" cy="4624070"/>
          </a:xfrm>
          <a:prstGeom prst="rect">
            <a:avLst/>
          </a:prstGeom>
        </p:spPr>
        <p:txBody>
          <a:bodyPr>
            <a:normAutofit/>
          </a:bodyPr>
          <a:lstStyle/>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1700">
                <a:solidFill>
                  <a:schemeClr val="accent3">
                    <a:lumMod val="25000"/>
                  </a:schemeClr>
                </a:solidFill>
                <a:latin typeface="Microsoft JhengHei" panose="020B0604030504040204" charset="-120"/>
                <a:ea typeface="Microsoft JhengHei" panose="020B0604030504040204" charset="-120"/>
              </a:rPr>
              <a:t>100%</a:t>
            </a:r>
            <a:r>
              <a:rPr lang="en-US" sz="1700">
                <a:solidFill>
                  <a:schemeClr val="accent3">
                    <a:lumMod val="25000"/>
                  </a:schemeClr>
                </a:solidFill>
                <a:latin typeface="Microsoft JhengHei" panose="020B0604030504040204" charset="-120"/>
                <a:ea typeface="Microsoft JhengHei" panose="020B0604030504040204" charset="-120"/>
              </a:rPr>
              <a:t> success rates</a:t>
            </a:r>
            <a:r>
              <a:rPr lang="en-ZA" altLang="en-US" sz="1700">
                <a:solidFill>
                  <a:schemeClr val="accent3">
                    <a:lumMod val="25000"/>
                  </a:schemeClr>
                </a:solidFill>
                <a:latin typeface="Microsoft JhengHei" panose="020B0604030504040204" charset="-120"/>
                <a:ea typeface="Microsoft JhengHei" panose="020B0604030504040204" charset="-120"/>
              </a:rPr>
              <a:t>.</a:t>
            </a:r>
            <a:r>
              <a:rPr lang="en-US" sz="1700">
                <a:solidFill>
                  <a:schemeClr val="accent3">
                    <a:lumMod val="25000"/>
                  </a:schemeClr>
                </a:solidFill>
                <a:latin typeface="Microsoft JhengHei" panose="020B0604030504040204" charset="-120"/>
                <a:ea typeface="Microsoft JhengHei" panose="020B0604030504040204" charset="-120"/>
              </a:rPr>
              <a:t> </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 SO </a:t>
            </a:r>
            <a:r>
              <a:rPr lang="en-ZA" altLang="en-US" sz="170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1700">
                <a:solidFill>
                  <a:schemeClr val="accent3">
                    <a:lumMod val="25000"/>
                  </a:schemeClr>
                </a:solidFill>
                <a:latin typeface="Microsoft JhengHei" panose="020B0604030504040204" charset="-120"/>
                <a:ea typeface="Microsoft JhengHei" panose="020B0604030504040204" charset="-120"/>
              </a:rPr>
              <a:t>.</a:t>
            </a: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 Rate vs. Orbit Type</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1"/>
          </p:nvPr>
        </p:nvPicPr>
        <p:blipFill>
          <a:blip r:embed="rId2"/>
          <a:stretch>
            <a:fillRect/>
          </a:stretch>
        </p:blipFill>
        <p:spPr>
          <a:xfrm>
            <a:off x="838200" y="1401445"/>
            <a:ext cx="6120000" cy="417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latin typeface="Arial" panose="020B0604020202020204" pitchFamily="34" charset="0"/>
                <a:cs typeface="Arial" panose="020B0604020202020204" pitchFamily="34" charset="0"/>
              </a:rPr>
            </a:fld>
            <a:endParaRPr lang="en-US" dirty="0" smtClean="0">
              <a:latin typeface="Arial" panose="020B0604020202020204" pitchFamily="34" charset="0"/>
              <a:cs typeface="Arial" panose="020B0604020202020204" pitchFamily="34" charset="0"/>
            </a:endParaRPr>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Introduction</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Methodology</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Results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Conclusion</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Appendix</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Outline</a:t>
            </a:r>
            <a:endParaRPr lang="en-US" dirty="0">
              <a:solidFill>
                <a:srgbClr val="0B49CB"/>
              </a:solidFill>
              <a:latin typeface="Microsoft JhengHei" panose="020B0604030504040204" charset="-120"/>
              <a:ea typeface="Microsoft JhengHei" panose="020B0604030504040204" charset="-12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6819265" y="1381125"/>
            <a:ext cx="4638675" cy="4644390"/>
          </a:xfrm>
          <a:prstGeom prst="rect">
            <a:avLst/>
          </a:prstGeom>
        </p:spPr>
        <p:txBody>
          <a:bodyPr>
            <a:normAutofit lnSpcReduction="10000"/>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I</a:t>
            </a:r>
            <a:r>
              <a:rPr lang="en-US" sz="1700">
                <a:solidFill>
                  <a:schemeClr val="accent3">
                    <a:lumMod val="25000"/>
                  </a:schemeClr>
                </a:solidFill>
                <a:latin typeface="Microsoft JhengHei" panose="020B0604030504040204" charset="-120"/>
                <a:ea typeface="Microsoft JhengHei" panose="020B0604030504040204" charset="-120"/>
              </a:rPr>
              <a:t>n the LEO orbit</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rPr>
              <a:t> the </a:t>
            </a:r>
            <a:r>
              <a:rPr lang="en-ZA" altLang="en-US" sz="1700">
                <a:solidFill>
                  <a:schemeClr val="accent3">
                    <a:lumMod val="25000"/>
                  </a:schemeClr>
                </a:solidFill>
                <a:latin typeface="Microsoft JhengHei" panose="020B0604030504040204" charset="-120"/>
                <a:ea typeface="Microsoft JhengHei" panose="020B0604030504040204" charset="-120"/>
              </a:rPr>
              <a:t>s</a:t>
            </a:r>
            <a:r>
              <a:rPr lang="en-US" sz="1700">
                <a:solidFill>
                  <a:schemeClr val="accent3">
                    <a:lumMod val="25000"/>
                  </a:schemeClr>
                </a:solidFill>
                <a:latin typeface="Microsoft JhengHei" panose="020B0604030504040204" charset="-120"/>
                <a:ea typeface="Microsoft JhengHei" panose="020B0604030504040204" charset="-120"/>
              </a:rPr>
              <a:t>uccess </a:t>
            </a:r>
            <a:r>
              <a:rPr lang="en-ZA" altLang="en-US" sz="1700">
                <a:solidFill>
                  <a:schemeClr val="accent3">
                    <a:lumMod val="25000"/>
                  </a:schemeClr>
                </a:solidFill>
                <a:latin typeface="Microsoft JhengHei" panose="020B0604030504040204" charset="-120"/>
                <a:ea typeface="Microsoft JhengHei" panose="020B0604030504040204" charset="-120"/>
              </a:rPr>
              <a:t>is positively correlated to the</a:t>
            </a:r>
            <a:r>
              <a:rPr lang="en-US" sz="170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700">
                <a:solidFill>
                  <a:schemeClr val="accent3">
                    <a:lumMod val="25000"/>
                  </a:schemeClr>
                </a:solidFill>
                <a:latin typeface="Microsoft JhengHei" panose="020B0604030504040204" charset="-120"/>
                <a:ea typeface="Microsoft JhengHei" panose="020B0604030504040204" charset="-120"/>
              </a:rPr>
              <a:t>.</a:t>
            </a:r>
            <a:endParaRPr lang="en-ZA" alt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a:t>
            </a:r>
            <a:r>
              <a:rPr lang="en-US" sz="170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1700">
                <a:solidFill>
                  <a:schemeClr val="accent3">
                    <a:lumMod val="25000"/>
                  </a:schemeClr>
                </a:solidFill>
                <a:latin typeface="Microsoft JhengHei" panose="020B0604030504040204" charset="-120"/>
                <a:ea typeface="Microsoft JhengHei" panose="020B0604030504040204" charset="-120"/>
              </a:rPr>
              <a:t>the </a:t>
            </a:r>
            <a:r>
              <a:rPr lang="en-US" sz="1700">
                <a:solidFill>
                  <a:schemeClr val="accent3">
                    <a:lumMod val="25000"/>
                  </a:schemeClr>
                </a:solidFill>
                <a:latin typeface="Microsoft JhengHei" panose="020B0604030504040204" charset="-120"/>
                <a:ea typeface="Microsoft JhengHei" panose="020B0604030504040204" charset="-120"/>
              </a:rPr>
              <a:t>GTO orbit.</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endParaRPr lang="en-ZA" alt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FLights numbers greater than 40 have a higher success rate than flight numbers between 0-40.</a:t>
            </a: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Flight Number vs. Orbit Type</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1"/>
          </p:nvPr>
        </p:nvPicPr>
        <p:blipFill>
          <a:blip r:embed="rId2"/>
          <a:stretch>
            <a:fillRect/>
          </a:stretch>
        </p:blipFill>
        <p:spPr>
          <a:xfrm>
            <a:off x="770255" y="1381125"/>
            <a:ext cx="5859145" cy="42157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06285" y="1381125"/>
            <a:ext cx="4351655" cy="4644390"/>
          </a:xfrm>
          <a:prstGeom prst="rect">
            <a:avLst/>
          </a:prstGeom>
        </p:spPr>
        <p:txBody>
          <a:bodyPr>
            <a:normAutofit/>
          </a:bodyPr>
          <a:lstStyle/>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As the</a:t>
            </a:r>
            <a:r>
              <a:rPr sz="1700">
                <a:solidFill>
                  <a:schemeClr val="accent3">
                    <a:lumMod val="25000"/>
                  </a:schemeClr>
                </a:solidFill>
                <a:latin typeface="Microsoft JhengHei" panose="020B0604030504040204" charset="-120"/>
                <a:ea typeface="Microsoft JhengHei" panose="020B0604030504040204" charset="-120"/>
              </a:rPr>
              <a:t> payloads </a:t>
            </a:r>
            <a:r>
              <a:rPr lang="en-ZA" sz="1700">
                <a:solidFill>
                  <a:schemeClr val="accent3">
                    <a:lumMod val="25000"/>
                  </a:schemeClr>
                </a:solidFill>
                <a:latin typeface="Microsoft JhengHei" panose="020B0604030504040204" charset="-120"/>
                <a:ea typeface="Microsoft JhengHei" panose="020B0604030504040204" charset="-120"/>
              </a:rPr>
              <a:t>get heavier,</a:t>
            </a:r>
            <a:r>
              <a:rPr sz="1700">
                <a:solidFill>
                  <a:schemeClr val="accent3">
                    <a:lumMod val="25000"/>
                  </a:schemeClr>
                </a:solidFill>
                <a:latin typeface="Microsoft JhengHei" panose="020B0604030504040204" charset="-120"/>
                <a:ea typeface="Microsoft JhengHei" panose="020B0604030504040204" charset="-120"/>
              </a:rPr>
              <a:t> the success rate </a:t>
            </a:r>
            <a:r>
              <a:rPr lang="en-ZA" sz="1700">
                <a:solidFill>
                  <a:schemeClr val="accent3">
                    <a:lumMod val="25000"/>
                  </a:schemeClr>
                </a:solidFill>
                <a:latin typeface="Microsoft JhengHei" panose="020B0604030504040204" charset="-120"/>
                <a:ea typeface="Microsoft JhengHei" panose="020B0604030504040204" charset="-120"/>
              </a:rPr>
              <a:t>increases in the </a:t>
            </a:r>
            <a:r>
              <a:rPr sz="1700">
                <a:solidFill>
                  <a:schemeClr val="accent3">
                    <a:lumMod val="25000"/>
                  </a:schemeClr>
                </a:solidFill>
                <a:latin typeface="Microsoft JhengHei" panose="020B0604030504040204" charset="-120"/>
                <a:ea typeface="Microsoft JhengHei" panose="020B0604030504040204" charset="-120"/>
              </a:rPr>
              <a:t>P</a:t>
            </a:r>
            <a:r>
              <a:rPr lang="en-ZA" sz="1700">
                <a:solidFill>
                  <a:schemeClr val="accent3">
                    <a:lumMod val="25000"/>
                  </a:schemeClr>
                </a:solidFill>
                <a:latin typeface="Microsoft JhengHei" panose="020B0604030504040204" charset="-120"/>
                <a:ea typeface="Microsoft JhengHei" panose="020B0604030504040204" charset="-120"/>
              </a:rPr>
              <a:t>O</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SSO, </a:t>
            </a:r>
            <a:r>
              <a:rPr sz="1700">
                <a:solidFill>
                  <a:schemeClr val="accent3">
                    <a:lumMod val="25000"/>
                  </a:schemeClr>
                </a:solidFill>
                <a:latin typeface="Microsoft JhengHei" panose="020B0604030504040204" charset="-120"/>
                <a:ea typeface="Microsoft JhengHei" panose="020B0604030504040204" charset="-120"/>
              </a:rPr>
              <a:t>LEO and ISS </a:t>
            </a:r>
            <a:r>
              <a:rPr lang="en-ZA" sz="1700">
                <a:solidFill>
                  <a:schemeClr val="accent3">
                    <a:lumMod val="25000"/>
                  </a:schemeClr>
                </a:solidFill>
                <a:latin typeface="Microsoft JhengHei" panose="020B0604030504040204" charset="-120"/>
                <a:ea typeface="Microsoft JhengHei" panose="020B0604030504040204" charset="-120"/>
              </a:rPr>
              <a:t>orbits</a:t>
            </a:r>
            <a:r>
              <a:rPr sz="1700">
                <a:solidFill>
                  <a:schemeClr val="accent3">
                    <a:lumMod val="25000"/>
                  </a:schemeClr>
                </a:solidFill>
                <a:latin typeface="Microsoft JhengHei" panose="020B0604030504040204" charset="-120"/>
                <a:ea typeface="Microsoft JhengHei" panose="020B0604030504040204" charset="-120"/>
              </a:rPr>
              <a:t>.</a:t>
            </a:r>
            <a:endParaRPr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sz="1700">
                <a:solidFill>
                  <a:schemeClr val="accent3">
                    <a:lumMod val="25000"/>
                  </a:schemeClr>
                </a:solidFill>
                <a:latin typeface="Microsoft JhengHei" panose="020B0604030504040204" charset="-120"/>
                <a:ea typeface="Microsoft JhengHei" panose="020B0604030504040204" charset="-120"/>
              </a:rPr>
              <a:t>There seems to be no direct correlation between obrit type and payload mass for</a:t>
            </a:r>
            <a:r>
              <a:rPr sz="1700">
                <a:solidFill>
                  <a:schemeClr val="accent3">
                    <a:lumMod val="25000"/>
                  </a:schemeClr>
                </a:solidFill>
                <a:latin typeface="Microsoft JhengHei" panose="020B0604030504040204" charset="-120"/>
                <a:ea typeface="Microsoft JhengHei" panose="020B0604030504040204" charset="-120"/>
              </a:rPr>
              <a:t> GTO </a:t>
            </a:r>
            <a:r>
              <a:rPr lang="en-ZA" sz="1700">
                <a:solidFill>
                  <a:schemeClr val="accent3">
                    <a:lumMod val="25000"/>
                  </a:schemeClr>
                </a:solidFill>
                <a:latin typeface="Microsoft JhengHei" panose="020B0604030504040204" charset="-120"/>
                <a:ea typeface="Microsoft JhengHei" panose="020B0604030504040204" charset="-120"/>
              </a:rPr>
              <a:t>orbit</a:t>
            </a:r>
            <a:r>
              <a:rPr sz="1700">
                <a:solidFill>
                  <a:schemeClr val="accent3">
                    <a:lumMod val="25000"/>
                  </a:schemeClr>
                </a:solidFill>
                <a:latin typeface="Microsoft JhengHei" panose="020B0604030504040204" charset="-120"/>
                <a:ea typeface="Microsoft JhengHei" panose="020B0604030504040204" charset="-120"/>
              </a:rPr>
              <a:t> </a:t>
            </a:r>
            <a:r>
              <a:rPr lang="en-ZA" sz="1700">
                <a:solidFill>
                  <a:schemeClr val="accent3">
                    <a:lumMod val="25000"/>
                  </a:schemeClr>
                </a:solidFill>
                <a:latin typeface="Microsoft JhengHei" panose="020B0604030504040204" charset="-120"/>
                <a:ea typeface="Microsoft JhengHei" panose="020B0604030504040204" charset="-120"/>
              </a:rPr>
              <a:t>as both successful and failed launches are eually present</a:t>
            </a:r>
            <a:endParaRPr lang="en-ZA"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Payload vs. Orbit Type</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1"/>
          </p:nvPr>
        </p:nvPicPr>
        <p:blipFill>
          <a:blip r:embed="rId2"/>
          <a:stretch>
            <a:fillRect/>
          </a:stretch>
        </p:blipFill>
        <p:spPr>
          <a:xfrm>
            <a:off x="770255" y="1381125"/>
            <a:ext cx="6092825" cy="4157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3" name="Content Placeholder 2"/>
          <p:cNvSpPr>
            <a:spLocks noGrp="1"/>
          </p:cNvSpPr>
          <p:nvPr>
            <p:ph sz="half" idx="2"/>
          </p:nvPr>
        </p:nvSpPr>
        <p:spPr>
          <a:xfrm>
            <a:off x="7146925" y="1381125"/>
            <a:ext cx="4311015" cy="4644390"/>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There is however a dip in 2018 as well as in 2020.</a:t>
            </a:r>
            <a:br>
              <a:rPr lang="en-ZA" altLang="en-US" sz="1700">
                <a:solidFill>
                  <a:schemeClr val="accent3">
                    <a:lumMod val="25000"/>
                  </a:schemeClr>
                </a:solidFill>
                <a:latin typeface="Microsoft JhengHei" panose="020B0604030504040204" charset="-120"/>
                <a:ea typeface="Microsoft JhengHei" panose="020B0604030504040204" charset="-120"/>
              </a:rPr>
            </a:b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Success Yearly Trend</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1"/>
          </p:nvPr>
        </p:nvPicPr>
        <p:blipFill>
          <a:blip r:embed="rId2"/>
          <a:stretch>
            <a:fillRect/>
          </a:stretch>
        </p:blipFill>
        <p:spPr>
          <a:xfrm>
            <a:off x="770255" y="1381125"/>
            <a:ext cx="6113780" cy="415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890" y="16891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a:t>
            </a:r>
            <a:r>
              <a:rPr lang="en-ZA" altLang="en-US" sz="1700" dirty="0">
                <a:solidFill>
                  <a:schemeClr val="accent3">
                    <a:lumMod val="25000"/>
                  </a:schemeClr>
                </a:solidFill>
                <a:latin typeface="Microsoft JhengHei" panose="020B0604030504040204" charset="-120"/>
                <a:ea typeface="Microsoft JhengHei" panose="020B0604030504040204" charset="-120"/>
              </a:rPr>
              <a:t> column.</a:t>
            </a:r>
            <a:endParaRPr lang="en-ZA" alt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endParaRPr lang="en-ZA" alt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All Launch Site Names</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4963795" y="3289300"/>
            <a:ext cx="2264277" cy="2736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673860"/>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Microsoft JhengHei" panose="020B0604030504040204" charset="-120"/>
                <a:ea typeface="Microsoft JhengHei" panose="020B0604030504040204" charset="-120"/>
              </a:rPr>
              <a:t>launch_site  </a:t>
            </a:r>
            <a:r>
              <a:rPr lang="en-ZA" altLang="en-US" sz="1700" dirty="0">
                <a:solidFill>
                  <a:schemeClr val="accent3">
                    <a:lumMod val="25000"/>
                  </a:schemeClr>
                </a:solidFill>
                <a:latin typeface="Microsoft JhengHei" panose="020B0604030504040204" charset="-120"/>
                <a:ea typeface="Microsoft JhengHei" panose="020B0604030504040204" charset="-120"/>
              </a:rPr>
              <a:t>name starts with 'CCA'</a:t>
            </a:r>
            <a:endParaRPr lang="en-US" sz="1700" dirty="0">
              <a:solidFill>
                <a:schemeClr val="accent3">
                  <a:lumMod val="25000"/>
                </a:schemeClr>
              </a:solidFill>
              <a:latin typeface="Microsoft JhengHei" panose="020B0604030504040204" charset="-12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Site Names Begin with 'CCA'</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822325" y="3335655"/>
            <a:ext cx="10548000" cy="2690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619105" cy="125031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SUM()</a:t>
            </a:r>
            <a:r>
              <a:rPr 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rPr>
              <a:t>function</a:t>
            </a:r>
            <a:r>
              <a:rPr lang="en-ZA" altLang="en-US" sz="1700">
                <a:solidFill>
                  <a:schemeClr val="accent3">
                    <a:lumMod val="25000"/>
                  </a:schemeClr>
                </a:solidFill>
                <a:latin typeface="Microsoft JhengHei" panose="020B0604030504040204" charset="-120"/>
                <a:ea typeface="Microsoft JhengHei" panose="020B0604030504040204" charset="-120"/>
              </a:rPr>
              <a:t> was used to </a:t>
            </a:r>
            <a:r>
              <a:rPr lang="en-US" sz="1700">
                <a:solidFill>
                  <a:schemeClr val="accent3">
                    <a:lumMod val="25000"/>
                  </a:schemeClr>
                </a:solidFill>
                <a:latin typeface="Microsoft JhengHei" panose="020B0604030504040204" charset="-120"/>
                <a:ea typeface="Microsoft JhengHei" panose="020B0604030504040204" charset="-120"/>
              </a:rPr>
              <a:t>the </a:t>
            </a:r>
            <a:r>
              <a:rPr lang="en-ZA" altLang="en-US" sz="1700">
                <a:solidFill>
                  <a:schemeClr val="accent3">
                    <a:lumMod val="25000"/>
                  </a:schemeClr>
                </a:solidFill>
                <a:latin typeface="Microsoft JhengHei" panose="020B0604030504040204" charset="-120"/>
                <a:ea typeface="Microsoft JhengHei" panose="020B0604030504040204" charset="-120"/>
              </a:rPr>
              <a:t>calculate the </a:t>
            </a:r>
            <a:r>
              <a:rPr lang="en-US" sz="170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1700">
                <a:solidFill>
                  <a:schemeClr val="accent3">
                    <a:lumMod val="25000"/>
                  </a:schemeClr>
                </a:solidFill>
                <a:latin typeface="Microsoft JhengHei" panose="020B0604030504040204" charset="-120"/>
                <a:ea typeface="Microsoft JhengHei" panose="020B0604030504040204" charset="-120"/>
              </a:rPr>
              <a:t>from the </a:t>
            </a:r>
            <a:r>
              <a:rPr lang="en-ZA" altLang="en-US" sz="1700" i="1">
                <a:solidFill>
                  <a:schemeClr val="accent3">
                    <a:lumMod val="25000"/>
                  </a:schemeClr>
                </a:solidFill>
                <a:latin typeface="Microsoft JhengHei" panose="020B0604030504040204" charset="-120"/>
                <a:ea typeface="Microsoft JhengHei" panose="020B0604030504040204" charset="-120"/>
              </a:rPr>
              <a:t>payload_mass__kg </a:t>
            </a:r>
            <a:r>
              <a:rPr lang="en-ZA" altLang="en-US" sz="1700">
                <a:solidFill>
                  <a:schemeClr val="accent3">
                    <a:lumMod val="25000"/>
                  </a:schemeClr>
                </a:solidFill>
                <a:latin typeface="Microsoft JhengHei" panose="020B0604030504040204" charset="-120"/>
                <a:ea typeface="Microsoft JhengHei" panose="020B0604030504040204" charset="-120"/>
              </a:rPr>
              <a:t>column.</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Microsoft JhengHei" panose="020B0604030504040204" charset="-120"/>
                <a:ea typeface="Microsoft JhengHei" panose="020B0604030504040204" charset="-120"/>
              </a:rPr>
              <a:t>Total Payload Mass</a:t>
            </a:r>
            <a:endParaRPr lang="en-US" sz="3700"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4869180" y="3833495"/>
            <a:ext cx="2771479" cy="115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771015"/>
            <a:ext cx="10687050" cy="1952625"/>
          </a:xfrm>
          <a:prstGeom prst="rect">
            <a:avLst/>
          </a:prstGeom>
        </p:spPr>
        <p:txBody>
          <a:bodyPr>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sym typeface="+mn-ea"/>
              </a:rPr>
              <a:t>The AVG()</a:t>
            </a:r>
            <a:r>
              <a:rPr lang="en-US" sz="1700">
                <a:solidFill>
                  <a:schemeClr val="accent3">
                    <a:lumMod val="25000"/>
                  </a:schemeClr>
                </a:solidFill>
                <a:latin typeface="Microsoft JhengHei" panose="020B0604030504040204" charset="-120"/>
                <a:ea typeface="Microsoft JhengHei" panose="020B0604030504040204" charset="-120"/>
                <a:sym typeface="+mn-ea"/>
              </a:rPr>
              <a:t>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170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calculate the </a:t>
            </a:r>
            <a:r>
              <a:rPr lang="en-ZA" sz="1700">
                <a:solidFill>
                  <a:schemeClr val="accent3">
                    <a:lumMod val="25000"/>
                  </a:schemeClr>
                </a:solidFill>
                <a:latin typeface="Microsoft JhengHei" panose="020B0604030504040204" charset="-120"/>
                <a:ea typeface="Microsoft JhengHei" panose="020B0604030504040204" charset="-120"/>
                <a:sym typeface="+mn-ea"/>
              </a:rPr>
              <a:t>average</a:t>
            </a:r>
            <a:r>
              <a:rPr lang="en-US" sz="1700">
                <a:solidFill>
                  <a:schemeClr val="accent3">
                    <a:lumMod val="25000"/>
                  </a:schemeClr>
                </a:solidFill>
                <a:latin typeface="Microsoft JhengHei" panose="020B0604030504040204" charset="-120"/>
                <a:ea typeface="Microsoft JhengHei" panose="020B0604030504040204" charset="-120"/>
                <a:sym typeface="+mn-ea"/>
              </a:rPr>
              <a:t> payload</a:t>
            </a:r>
            <a:r>
              <a:rPr lang="en-US" sz="170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endParaRPr lang="en-US" sz="170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1700" i="1">
                <a:solidFill>
                  <a:schemeClr val="accent3">
                    <a:lumMod val="25000"/>
                  </a:schemeClr>
                </a:solidFill>
                <a:latin typeface="Microsoft JhengHei" panose="020B0604030504040204" charset="-120"/>
                <a:ea typeface="Microsoft JhengHei" panose="020B0604030504040204" charset="-120"/>
              </a:rPr>
              <a:t>booster_versions</a:t>
            </a:r>
            <a:r>
              <a:rPr lang="en-ZA" altLang="en-US" sz="1700">
                <a:solidFill>
                  <a:schemeClr val="accent3">
                    <a:lumMod val="25000"/>
                  </a:schemeClr>
                </a:solidFill>
                <a:latin typeface="Microsoft JhengHei" panose="020B0604030504040204" charset="-120"/>
                <a:ea typeface="Microsoft JhengHei" panose="020B0604030504040204" charset="-120"/>
              </a:rPr>
              <a:t> only if they were named “F9 v1.1”</a:t>
            </a:r>
            <a:endParaRPr lang="en-ZA" altLang="en-US" sz="170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Average Payload Mass by F9 v1.1</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4560570" y="4417695"/>
            <a:ext cx="3070636" cy="9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7020" cy="1967865"/>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1700" dirty="0">
                <a:solidFill>
                  <a:schemeClr val="accent3">
                    <a:lumMod val="25000"/>
                  </a:schemeClr>
                </a:solidFill>
                <a:latin typeface="Microsoft JhengHei" panose="020B0604030504040204" charset="-120"/>
                <a:ea typeface="Microsoft JhengHei" panose="020B0604030504040204" charset="-120"/>
              </a:rPr>
              <a:t>ind the date of the first successful landing outcome on ground pad</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Microsoft JhengHei" panose="020B0604030504040204" charset="-120"/>
                <a:ea typeface="Microsoft JhengHei" panose="020B0604030504040204" charset="-120"/>
              </a:rPr>
              <a:t>'landing_</a:t>
            </a:r>
            <a:r>
              <a:rPr lang="en-ZA" altLang="en-US" sz="1700" dirty="0">
                <a:solidFill>
                  <a:schemeClr val="accent3">
                    <a:lumMod val="25000"/>
                  </a:schemeClr>
                </a:solidFill>
                <a:latin typeface="Microsoft JhengHei" panose="020B0604030504040204" charset="-120"/>
                <a:ea typeface="Microsoft JhengHei" panose="020B0604030504040204" charset="-120"/>
              </a:rPr>
              <a:t>outcome' column is  'Success (ground pad)'</a:t>
            </a:r>
            <a:endParaRPr lang="en-ZA" altLang="en-US" sz="17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First Successful Ground Landing Date</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4568190" y="4530725"/>
            <a:ext cx="3056000" cy="100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1700">
                <a:solidFill>
                  <a:schemeClr val="accent3">
                    <a:lumMod val="25000"/>
                  </a:schemeClr>
                </a:solidFill>
                <a:latin typeface="Microsoft JhengHei" panose="020B0604030504040204" charset="-120"/>
                <a:ea typeface="Microsoft JhengHei" panose="020B0604030504040204" charset="-120"/>
              </a:rPr>
              <a:t> </a:t>
            </a:r>
            <a:r>
              <a:rPr lang="en-US" sz="170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170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1700">
                <a:solidFill>
                  <a:schemeClr val="accent3">
                    <a:lumMod val="25000"/>
                  </a:schemeClr>
                </a:solidFill>
                <a:latin typeface="Microsoft JhengHei" panose="020B0604030504040204" charset="-120"/>
                <a:ea typeface="Microsoft JhengHei" panose="020B0604030504040204" charset="-120"/>
              </a:rPr>
              <a:t>boosters which successfully landed on drone ship </a:t>
            </a: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Successful Drone Ship Landing with Payload between 4000 and 6000</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5372100" y="3817620"/>
            <a:ext cx="1448129" cy="154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14195"/>
            <a:ext cx="10447655" cy="2052955"/>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occurences of different mission outcomes with the help of the GROUPBY clause applied to the '</a:t>
            </a:r>
            <a:r>
              <a:rPr lang="en-ZA" altLang="en-US" sz="1700" i="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170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170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1700">
                <a:solidFill>
                  <a:schemeClr val="tx1">
                    <a:lumMod val="85000"/>
                    <a:lumOff val="15000"/>
                  </a:schemeClr>
                </a:solidFill>
                <a:latin typeface="Microsoft JhengHei" panose="020B0604030504040204" charset="-120"/>
                <a:ea typeface="Microsoft JhengHei" panose="020B0604030504040204" charset="-120"/>
              </a:rPr>
              <a:t>os returned.</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Total Number of Successful and Failure Mission Outcomes</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4373245" y="4186555"/>
            <a:ext cx="3445270" cy="133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fld>
            <a:endParaRPr lang="en-US" dirty="0" smtClean="0">
              <a:latin typeface="Arial" panose="020B0604020202020204" pitchFamily="34" charset="0"/>
              <a:cs typeface="Arial" panose="020B0604020202020204" pitchFamily="34" charset="0"/>
            </a:endParaRPr>
          </a:p>
        </p:txBody>
      </p:sp>
      <p:sp>
        <p:nvSpPr>
          <p:cNvPr id="10" name="Content Placeholder 2"/>
          <p:cNvSpPr txBox="1"/>
          <p:nvPr/>
        </p:nvSpPr>
        <p:spPr>
          <a:xfrm>
            <a:off x="958850" y="1701800"/>
            <a:ext cx="10327640" cy="43237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 followed will include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Preprocessing,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finally,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 may be the best machine learning algorithm to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lvl="1"/>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Executive Summary</a:t>
            </a:r>
            <a:endParaRPr lang="en-US" dirty="0">
              <a:solidFill>
                <a:srgbClr val="0B49CB"/>
              </a:solidFill>
              <a:latin typeface="Microsoft JhengHei" panose="020B0604030504040204" charset="-120"/>
              <a:ea typeface="Microsoft JhengHei" panose="020B0604030504040204" charset="-12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7565" y="1685925"/>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1700" dirty="0">
                <a:solidFill>
                  <a:schemeClr val="tx1">
                    <a:lumMod val="85000"/>
                    <a:lumOff val="15000"/>
                  </a:schemeClr>
                </a:solidFill>
                <a:latin typeface="Microsoft JhengHei" panose="020B0604030504040204" charset="-120"/>
                <a:ea typeface="Microsoft JhengHei" panose="020B0604030504040204" charset="-120"/>
              </a:rPr>
              <a:t>ist of booster</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Boosters Carried Maximum Payload</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4839970" y="2803525"/>
            <a:ext cx="2376000" cy="362419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2015 Launch Records</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4313555" y="3869690"/>
            <a:ext cx="3564878" cy="100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dirty="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1700" i="1" dirty="0">
                <a:solidFill>
                  <a:schemeClr val="tx1">
                    <a:lumMod val="85000"/>
                    <a:lumOff val="15000"/>
                  </a:schemeClr>
                </a:solidFill>
                <a:latin typeface="Microsoft JhengHei" panose="020B0604030504040204" charset="-120"/>
                <a:ea typeface="Microsoft JhengHei" panose="020B0604030504040204" charset="-120"/>
              </a:rPr>
              <a:t>landing outcomes.'</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Rank Landing Outcomes Between 2010-06-04 and 2017-03-20</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4768215" y="3709035"/>
            <a:ext cx="2520000" cy="2520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339330" y="1380490"/>
            <a:ext cx="4467860" cy="4351655"/>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SpaceX Launch Sites Locations</a:t>
            </a:r>
            <a:endParaRPr lang="en-ZA" altLang="en-US" sz="3700" dirty="0">
              <a:solidFill>
                <a:srgbClr val="0B49CB"/>
              </a:solidFill>
              <a:latin typeface="Microsoft JhengHei" panose="020B0604030504040204" charset="-120"/>
              <a:ea typeface="Microsoft JhengHei" panose="020B0604030504040204" charset="-120"/>
            </a:endParaRPr>
          </a:p>
        </p:txBody>
      </p:sp>
      <p:pic>
        <p:nvPicPr>
          <p:cNvPr id="4" name="Content Placeholder 3"/>
          <p:cNvPicPr>
            <a:picLocks noChangeAspect="1"/>
          </p:cNvPicPr>
          <p:nvPr>
            <p:ph sz="half" idx="2"/>
          </p:nvPr>
        </p:nvPicPr>
        <p:blipFill>
          <a:blip r:embed="rId2"/>
          <a:srcRect l="787" t="7402"/>
          <a:stretch>
            <a:fillRect/>
          </a:stretch>
        </p:blipFill>
        <p:spPr>
          <a:xfrm>
            <a:off x="681355" y="1680845"/>
            <a:ext cx="6480175" cy="37572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677150" y="1485265"/>
            <a:ext cx="3780790"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17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launch site which will display</a:t>
            </a:r>
            <a:r>
              <a:rPr lang="en-US" sz="17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of </a:t>
            </a:r>
            <a:r>
              <a:rPr lang="en-US" sz="17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a:t>
            </a:r>
            <a:r>
              <a:rPr lang="en-US" sz="17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Success or Failure?</a:t>
            </a:r>
            <a:endParaRPr lang="en-ZA" altLang="en-US" sz="3700"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770255" y="1485265"/>
            <a:ext cx="6202680" cy="40786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296785" y="1381125"/>
            <a:ext cx="4161155" cy="4351655"/>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a:t>
            </a:r>
            <a:r>
              <a:rPr lang="en-US" sz="17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1700" dirty="0">
                <a:solidFill>
                  <a:schemeClr val="accent3">
                    <a:lumMod val="25000"/>
                  </a:schemeClr>
                </a:solidFill>
                <a:latin typeface="Microsoft JhengHei" panose="020B0604030504040204" charset="-120"/>
                <a:ea typeface="Microsoft JhengHei" panose="020B0604030504040204" charset="-120"/>
              </a:rPr>
              <a:t>s</a:t>
            </a:r>
            <a:r>
              <a:rPr lang="en-US" sz="1700" dirty="0">
                <a:solidFill>
                  <a:schemeClr val="accent3">
                    <a:lumMod val="25000"/>
                  </a:schemeClr>
                </a:solidFill>
                <a:latin typeface="Microsoft JhengHei" panose="020B0604030504040204" charset="-120"/>
                <a:ea typeface="Microsoft JhengHei" panose="020B0604030504040204" charset="-120"/>
              </a:rPr>
              <a:t> th</a:t>
            </a:r>
            <a:r>
              <a:rPr lang="en-ZA" altLang="en-US" sz="1700" dirty="0">
                <a:solidFill>
                  <a:schemeClr val="accent3">
                    <a:lumMod val="25000"/>
                  </a:schemeClr>
                </a:solidFill>
                <a:latin typeface="Microsoft JhengHei" panose="020B0604030504040204" charset="-120"/>
                <a:ea typeface="Microsoft JhengHei" panose="020B0604030504040204" charset="-120"/>
              </a:rPr>
              <a:t>at the</a:t>
            </a:r>
            <a:r>
              <a:rPr lang="en-US" sz="17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17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Launch Site Proximities</a:t>
            </a:r>
            <a:endParaRPr lang="en-ZA" altLang="en-US" sz="3700"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2"/>
          </p:nvPr>
        </p:nvPicPr>
        <p:blipFill>
          <a:blip r:embed="rId2"/>
          <a:stretch>
            <a:fillRect/>
          </a:stretch>
        </p:blipFill>
        <p:spPr>
          <a:xfrm>
            <a:off x="770255" y="1610360"/>
            <a:ext cx="6214745" cy="4122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92810" y="1403350"/>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17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a:solidFill>
                <a:schemeClr val="accent3">
                  <a:lumMod val="2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rgbClr val="0B49CB"/>
                </a:solidFill>
                <a:latin typeface="Microsoft JhengHei" panose="020B0604030504040204" charset="-120"/>
                <a:ea typeface="Microsoft JhengHei" panose="020B0604030504040204" charset="-120"/>
              </a:rPr>
              <a:t>Total </a:t>
            </a:r>
            <a:r>
              <a:rPr lang="en-US" sz="3600" dirty="0">
                <a:solidFill>
                  <a:srgbClr val="0B49CB"/>
                </a:solidFill>
                <a:latin typeface="Microsoft JhengHei" panose="020B0604030504040204" charset="-120"/>
                <a:ea typeface="Microsoft JhengHei" panose="020B0604030504040204" charset="-120"/>
              </a:rPr>
              <a:t>Success</a:t>
            </a:r>
            <a:r>
              <a:rPr lang="en-ZA" altLang="en-US" sz="3600" dirty="0">
                <a:solidFill>
                  <a:srgbClr val="0B49CB"/>
                </a:solidFill>
                <a:latin typeface="Microsoft JhengHei" panose="020B0604030504040204" charset="-120"/>
                <a:ea typeface="Microsoft JhengHei" panose="020B0604030504040204" charset="-120"/>
              </a:rPr>
              <a:t>ful</a:t>
            </a:r>
            <a:r>
              <a:rPr lang="en-US" sz="3600" dirty="0">
                <a:solidFill>
                  <a:srgbClr val="0B49CB"/>
                </a:solidFill>
                <a:latin typeface="Microsoft JhengHei" panose="020B0604030504040204" charset="-120"/>
                <a:ea typeface="Microsoft JhengHei" panose="020B0604030504040204" charset="-120"/>
              </a:rPr>
              <a:t> Launches </a:t>
            </a:r>
            <a:r>
              <a:rPr lang="en-ZA" sz="3600" dirty="0">
                <a:solidFill>
                  <a:srgbClr val="0B49CB"/>
                </a:solidFill>
                <a:latin typeface="Microsoft JhengHei" panose="020B0604030504040204" charset="-120"/>
                <a:ea typeface="Microsoft JhengHei" panose="020B0604030504040204" charset="-120"/>
              </a:rPr>
              <a:t>By</a:t>
            </a:r>
            <a:r>
              <a:rPr lang="en-US" sz="3600" dirty="0">
                <a:solidFill>
                  <a:srgbClr val="0B49CB"/>
                </a:solidFill>
                <a:latin typeface="Microsoft JhengHei" panose="020B0604030504040204" charset="-120"/>
                <a:ea typeface="Microsoft JhengHei" panose="020B0604030504040204" charset="-120"/>
              </a:rPr>
              <a:t>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a:t>
            </a:r>
            <a:endParaRPr lang="en-US" sz="3600" dirty="0">
              <a:solidFill>
                <a:srgbClr val="0B49CB"/>
              </a:solidFill>
              <a:latin typeface="Microsoft JhengHei" panose="020B0604030504040204" charset="-120"/>
              <a:ea typeface="Microsoft JhengHei" panose="020B0604030504040204" charset="-120"/>
            </a:endParaRPr>
          </a:p>
        </p:txBody>
      </p:sp>
      <p:pic>
        <p:nvPicPr>
          <p:cNvPr id="7" name="Content Placeholder 6"/>
          <p:cNvPicPr>
            <a:picLocks noChangeAspect="1"/>
          </p:cNvPicPr>
          <p:nvPr>
            <p:ph sz="half" idx="2"/>
          </p:nvPr>
        </p:nvPicPr>
        <p:blipFill>
          <a:blip r:embed="rId2"/>
          <a:stretch>
            <a:fillRect/>
          </a:stretch>
        </p:blipFill>
        <p:spPr>
          <a:xfrm>
            <a:off x="770255" y="2405380"/>
            <a:ext cx="10687685" cy="35388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838200" y="1825625"/>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17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1700" dirty="0">
              <a:solidFill>
                <a:schemeClr val="tx1">
                  <a:lumMod val="85000"/>
                  <a:lumOff val="15000"/>
                </a:schemeClr>
              </a:solidFill>
              <a:latin typeface="Microsoft JhengHei" panose="020B0604030504040204" charset="-12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Microsoft JhengHei" panose="020B0604030504040204" charset="-120"/>
                <a:ea typeface="Microsoft JhengHei" panose="020B0604030504040204" charset="-120"/>
              </a:rPr>
              <a:t>Launch </a:t>
            </a:r>
            <a:r>
              <a:rPr lang="en-ZA" altLang="en-US" sz="3600" dirty="0">
                <a:solidFill>
                  <a:srgbClr val="0B49CB"/>
                </a:solidFill>
                <a:latin typeface="Microsoft JhengHei" panose="020B0604030504040204" charset="-120"/>
                <a:ea typeface="Microsoft JhengHei" panose="020B0604030504040204" charset="-120"/>
              </a:rPr>
              <a:t>S</a:t>
            </a:r>
            <a:r>
              <a:rPr lang="en-US" sz="3600" dirty="0">
                <a:solidFill>
                  <a:srgbClr val="0B49CB"/>
                </a:solidFill>
                <a:latin typeface="Microsoft JhengHei" panose="020B0604030504040204" charset="-120"/>
                <a:ea typeface="Microsoft JhengHei" panose="020B0604030504040204" charset="-120"/>
              </a:rPr>
              <a:t>ite </a:t>
            </a:r>
            <a:r>
              <a:rPr lang="en-ZA" altLang="en-US" sz="3600" dirty="0">
                <a:solidFill>
                  <a:srgbClr val="0B49CB"/>
                </a:solidFill>
                <a:latin typeface="Microsoft JhengHei" panose="020B0604030504040204" charset="-120"/>
                <a:ea typeface="Microsoft JhengHei" panose="020B0604030504040204" charset="-120"/>
              </a:rPr>
              <a:t>With Highest Success Ratio</a:t>
            </a:r>
            <a:endParaRPr lang="en-ZA" altLang="en-US" sz="3600" dirty="0">
              <a:solidFill>
                <a:srgbClr val="0B49CB"/>
              </a:solidFill>
              <a:latin typeface="Microsoft JhengHei" panose="020B0604030504040204" charset="-120"/>
              <a:ea typeface="Microsoft JhengHei" panose="020B0604030504040204" charset="-120"/>
            </a:endParaRPr>
          </a:p>
        </p:txBody>
      </p:sp>
      <p:pic>
        <p:nvPicPr>
          <p:cNvPr id="7" name="Content Placeholder 6"/>
          <p:cNvPicPr>
            <a:picLocks noChangeAspect="1"/>
          </p:cNvPicPr>
          <p:nvPr>
            <p:ph sz="half" idx="2"/>
          </p:nvPr>
        </p:nvPicPr>
        <p:blipFill>
          <a:blip r:embed="rId2"/>
          <a:stretch>
            <a:fillRect/>
          </a:stretch>
        </p:blipFill>
        <p:spPr>
          <a:xfrm>
            <a:off x="770890" y="2607945"/>
            <a:ext cx="10582910" cy="3417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Arial" panose="020B0604020202020204" pitchFamily="34" charset="0"/>
                <a:cs typeface="Arial" panose="020B0604020202020204" pitchFamily="34" charset="0"/>
              </a:rPr>
            </a:fld>
            <a:endParaRPr lang="en-US" dirty="0" smtClean="0">
              <a:latin typeface="Arial" panose="020B0604020202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Introduction</a:t>
            </a:r>
            <a:endParaRPr lang="en-US" dirty="0">
              <a:solidFill>
                <a:srgbClr val="0B49CB"/>
              </a:solidFill>
              <a:latin typeface="Microsoft JhengHei" panose="020B0604030504040204" charset="-120"/>
              <a:ea typeface="Microsoft JhengHei" panose="020B0604030504040204" charset="-120"/>
              <a:cs typeface="Arial" panose="020B0604020202020204" pitchFamily="34" charset="0"/>
            </a:endParaRPr>
          </a:p>
        </p:txBody>
      </p:sp>
      <p:sp>
        <p:nvSpPr>
          <p:cNvPr id="5" name="Content Placeholder 2"/>
          <p:cNvSpPr txBox="1"/>
          <p:nvPr/>
        </p:nvSpPr>
        <p:spPr>
          <a:xfrm>
            <a:off x="958850" y="1509395"/>
            <a:ext cx="10400030" cy="4515485"/>
          </a:xfrm>
          <a:prstGeom prst="rect">
            <a:avLst/>
          </a:prstGeom>
        </p:spPr>
        <p:txBody>
          <a:bodyPr vert="horz" lIns="91440" tIns="45720" rIns="91440" bIns="45720" rtlCol="0">
            <a:normAutofit fontScale="75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z="1700" smtClean="0">
                <a:latin typeface="Microsoft JhengHei" panose="020B0604030504040204" charset="-120"/>
                <a:ea typeface="Microsoft JhengHei" panose="020B0604030504040204" charset="-120"/>
              </a:rPr>
            </a:fld>
            <a:endParaRPr lang="en-US" sz="1700"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1"/>
          </p:nvPr>
        </p:nvSpPr>
        <p:spPr>
          <a:xfrm>
            <a:off x="770255" y="1373505"/>
            <a:ext cx="3420110" cy="4351655"/>
          </a:xfrm>
          <a:prstGeom prst="rect">
            <a:avLst/>
          </a:prstGeom>
        </p:spPr>
        <p:txBody>
          <a:bodyPr lIns="91440" tIns="45720" rIns="91440" bIns="45720" anchor="t">
            <a:normAutofit lnSpcReduction="20000"/>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25</a:t>
            </a:r>
            <a:r>
              <a:rPr lang="en-US" sz="17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17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2</a:t>
            </a:r>
            <a:r>
              <a:rPr lang="en-US" sz="17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5</a:t>
            </a:r>
            <a:r>
              <a:rPr lang="en-US" sz="17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a:t>
            </a:r>
            <a:r>
              <a:rPr lang="en-US" sz="170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1700">
                <a:solidFill>
                  <a:schemeClr val="tx1">
                    <a:lumMod val="85000"/>
                    <a:lumOff val="15000"/>
                  </a:schemeClr>
                </a:solidFill>
                <a:latin typeface="Microsoft JhengHei" panose="020B0604030504040204" charset="-120"/>
                <a:ea typeface="Microsoft JhengHei" panose="020B0604030504040204" charset="-120"/>
              </a:rPr>
              <a:t> that</a:t>
            </a:r>
            <a:r>
              <a:rPr lang="en-US" sz="1700">
                <a:solidFill>
                  <a:schemeClr val="tx1">
                    <a:lumMod val="85000"/>
                    <a:lumOff val="15000"/>
                  </a:schemeClr>
                </a:solidFill>
                <a:latin typeface="Microsoft JhengHei" panose="020B0604030504040204" charset="-120"/>
                <a:ea typeface="Microsoft JhengHei" panose="020B0604030504040204" charset="-120"/>
              </a:rPr>
              <a:t> ha</a:t>
            </a:r>
            <a:r>
              <a:rPr lang="en-ZA" altLang="en-US" sz="1700">
                <a:solidFill>
                  <a:schemeClr val="tx1">
                    <a:lumMod val="85000"/>
                    <a:lumOff val="15000"/>
                  </a:schemeClr>
                </a:solidFill>
                <a:latin typeface="Microsoft JhengHei" panose="020B0604030504040204" charset="-120"/>
                <a:ea typeface="Microsoft JhengHei" panose="020B0604030504040204" charset="-120"/>
              </a:rPr>
              <a:t>s</a:t>
            </a:r>
            <a:r>
              <a:rPr lang="en-US" sz="170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1700" b="1" i="1">
                <a:solidFill>
                  <a:schemeClr val="tx1">
                    <a:lumMod val="85000"/>
                    <a:lumOff val="15000"/>
                  </a:schemeClr>
                </a:solidFill>
                <a:latin typeface="Microsoft JhengHei" panose="020B0604030504040204" charset="-120"/>
                <a:ea typeface="Microsoft JhengHei" panose="020B0604030504040204" charset="-120"/>
              </a:rPr>
              <a:t>v1.1</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rgbClr val="0B49CB"/>
                </a:solidFill>
                <a:latin typeface="Microsoft JhengHei" panose="020B0604030504040204" charset="-120"/>
                <a:ea typeface="Microsoft JhengHei" panose="020B0604030504040204" charset="-120"/>
              </a:rPr>
              <a:t>Payloads vs Launch Outcome</a:t>
            </a:r>
            <a:endParaRPr lang="en-ZA" altLang="en-US" sz="3700" dirty="0">
              <a:solidFill>
                <a:srgbClr val="0B49CB"/>
              </a:solidFill>
              <a:latin typeface="Microsoft JhengHei" panose="020B0604030504040204" charset="-120"/>
              <a:ea typeface="Microsoft JhengHei" panose="020B0604030504040204" charset="-120"/>
            </a:endParaRPr>
          </a:p>
        </p:txBody>
      </p:sp>
      <p:pic>
        <p:nvPicPr>
          <p:cNvPr id="7" name="Picture 6"/>
          <p:cNvPicPr>
            <a:picLocks noChangeAspect="1"/>
          </p:cNvPicPr>
          <p:nvPr/>
        </p:nvPicPr>
        <p:blipFill>
          <a:blip r:embed="rId2"/>
          <a:stretch>
            <a:fillRect/>
          </a:stretch>
        </p:blipFill>
        <p:spPr>
          <a:xfrm>
            <a:off x="4636135" y="3642995"/>
            <a:ext cx="6822440" cy="2382520"/>
          </a:xfrm>
          <a:prstGeom prst="rect">
            <a:avLst/>
          </a:prstGeom>
        </p:spPr>
      </p:pic>
      <p:pic>
        <p:nvPicPr>
          <p:cNvPr id="8" name="Picture 7"/>
          <p:cNvPicPr>
            <a:picLocks noChangeAspect="1"/>
          </p:cNvPicPr>
          <p:nvPr/>
        </p:nvPicPr>
        <p:blipFill>
          <a:blip r:embed="rId3"/>
          <a:stretch>
            <a:fillRect/>
          </a:stretch>
        </p:blipFill>
        <p:spPr>
          <a:xfrm>
            <a:off x="4636135" y="1410970"/>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Classification Accuracy</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1"/>
          </p:nvPr>
        </p:nvPicPr>
        <p:blipFill>
          <a:blip r:embed="rId2"/>
          <a:stretch>
            <a:fillRect/>
          </a:stretch>
        </p:blipFill>
        <p:spPr>
          <a:xfrm>
            <a:off x="1195070" y="2810510"/>
            <a:ext cx="4467225" cy="2381250"/>
          </a:xfrm>
          <a:prstGeom prst="rect">
            <a:avLst/>
          </a:prstGeom>
        </p:spPr>
      </p:pic>
      <p:sp>
        <p:nvSpPr>
          <p:cNvPr id="7" name="Content Placeholder 4"/>
          <p:cNvSpPr>
            <a:spLocks noGrp="1"/>
          </p:cNvSpPr>
          <p:nvPr/>
        </p:nvSpPr>
        <p:spPr>
          <a:xfrm>
            <a:off x="734060" y="1499235"/>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p:txBody>
      </p:sp>
      <p:pic>
        <p:nvPicPr>
          <p:cNvPr id="8" name="Content Placeholder 7"/>
          <p:cNvPicPr>
            <a:picLocks noChangeAspect="1"/>
          </p:cNvPicPr>
          <p:nvPr>
            <p:ph sz="half" idx="2"/>
          </p:nvPr>
        </p:nvPicPr>
        <p:blipFill>
          <a:blip r:embed="rId3"/>
          <a:stretch>
            <a:fillRect/>
          </a:stretch>
        </p:blipFill>
        <p:spPr>
          <a:xfrm>
            <a:off x="6910070" y="3046730"/>
            <a:ext cx="3358710" cy="190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sz="half" idx="2"/>
          </p:nvPr>
        </p:nvSpPr>
        <p:spPr>
          <a:xfrm>
            <a:off x="6296025" y="1499235"/>
            <a:ext cx="4989195" cy="4450080"/>
          </a:xfrm>
          <a:prstGeom prst="rect">
            <a:avLst/>
          </a:prstGeom>
        </p:spPr>
        <p:txBody>
          <a:bodyPr>
            <a:normAutofit lnSpcReduction="10000"/>
          </a:bodyPr>
          <a:lstStyle/>
          <a:p>
            <a:pPr>
              <a:lnSpc>
                <a:spcPct val="150000"/>
              </a:lnSpc>
              <a:spcBef>
                <a:spcPts val="1400"/>
              </a:spcBef>
            </a:pPr>
            <a:r>
              <a:rPr lang="en-US" sz="17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17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17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17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17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 </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17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T</a:t>
            </a:r>
            <a:r>
              <a:rPr lang="en-US" sz="17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1700" dirty="0">
                <a:solidFill>
                  <a:schemeClr val="tx1">
                    <a:lumMod val="85000"/>
                    <a:lumOff val="15000"/>
                  </a:schemeClr>
                </a:solidFill>
                <a:latin typeface="Microsoft JhengHei" panose="020B0604030504040204" charset="-120"/>
                <a:ea typeface="Microsoft JhengHei" panose="020B0604030504040204" charset="-120"/>
              </a:rPr>
              <a:t>alse </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P</a:t>
            </a:r>
            <a:r>
              <a:rPr lang="en-US" sz="1700" dirty="0">
                <a:solidFill>
                  <a:schemeClr val="tx1">
                    <a:lumMod val="85000"/>
                    <a:lumOff val="15000"/>
                  </a:schemeClr>
                </a:solidFill>
                <a:latin typeface="Microsoft JhengHei" panose="020B0604030504040204" charset="-120"/>
                <a:ea typeface="Microsoft JhengHei" panose="020B0604030504040204" charset="-120"/>
              </a:rPr>
              <a:t>ositiv</a:t>
            </a:r>
            <a:r>
              <a:rPr lang="en-ZA" altLang="en-US" sz="1700" dirty="0">
                <a:solidFill>
                  <a:schemeClr val="tx1">
                    <a:lumMod val="85000"/>
                    <a:lumOff val="15000"/>
                  </a:schemeClr>
                </a:solidFill>
                <a:latin typeface="Microsoft JhengHei" panose="020B0604030504040204" charset="-120"/>
                <a:ea typeface="Microsoft JhengHei" panose="020B0604030504040204" charset="-120"/>
              </a:rPr>
              <a:t>e)</a:t>
            </a:r>
            <a:r>
              <a:rPr lang="en-US" sz="1700" dirty="0">
                <a:solidFill>
                  <a:schemeClr val="tx1">
                    <a:lumMod val="85000"/>
                    <a:lumOff val="15000"/>
                  </a:schemeClr>
                </a:solidFill>
                <a:latin typeface="Microsoft JhengHei" panose="020B0604030504040204" charset="-120"/>
                <a:ea typeface="Microsoft JhengHei" panose="020B0604030504040204" charset="-120"/>
              </a:rPr>
              <a:t>.</a:t>
            </a:r>
            <a:endParaRPr lang="en-US" sz="17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endParaRPr lang="en-ZA" altLang="en-US" sz="17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Confusion Matrix</a:t>
            </a:r>
            <a:endParaRPr lang="en-US" dirty="0">
              <a:solidFill>
                <a:srgbClr val="0B49CB"/>
              </a:solidFill>
              <a:latin typeface="Microsoft JhengHei" panose="020B0604030504040204" charset="-120"/>
              <a:ea typeface="Microsoft JhengHei" panose="020B0604030504040204" charset="-120"/>
            </a:endParaRPr>
          </a:p>
        </p:txBody>
      </p:sp>
      <p:pic>
        <p:nvPicPr>
          <p:cNvPr id="2" name="Content Placeholder 1"/>
          <p:cNvPicPr>
            <a:picLocks noChangeAspect="1"/>
          </p:cNvPicPr>
          <p:nvPr>
            <p:ph sz="half" idx="1"/>
          </p:nvPr>
        </p:nvPicPr>
        <p:blipFill>
          <a:blip r:embed="rId2"/>
          <a:stretch>
            <a:fillRect/>
          </a:stretch>
        </p:blipFill>
        <p:spPr>
          <a:xfrm>
            <a:off x="770255" y="1960245"/>
            <a:ext cx="4668230" cy="352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255" y="1470660"/>
            <a:ext cx="10607040" cy="4756150"/>
          </a:xfrm>
          <a:prstGeom prst="rect">
            <a:avLst/>
          </a:prstGeom>
        </p:spPr>
        <p:txBody>
          <a:bodyPr>
            <a:normAutofit/>
          </a:bodyPr>
          <a:lstStyle/>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170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170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S</a:t>
            </a:r>
            <a:r>
              <a:rPr lang="en-US" sz="1700">
                <a:solidFill>
                  <a:schemeClr val="tx1">
                    <a:lumMod val="85000"/>
                    <a:lumOff val="15000"/>
                  </a:schemeClr>
                </a:solidFill>
                <a:latin typeface="Microsoft JhengHei" panose="020B0604030504040204" charset="-120"/>
                <a:ea typeface="Microsoft JhengHei" panose="020B0604030504040204" charset="-120"/>
                <a:sym typeface="+mn-ea"/>
              </a:rPr>
              <a:t>uccess rate </a:t>
            </a:r>
            <a:r>
              <a:rPr lang="en-ZA" altLang="en-US" sz="170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170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personel and cargo, but also far away from cities for safety.</a:t>
            </a:r>
            <a:r>
              <a:rPr lang="en-US" sz="1700">
                <a:solidFill>
                  <a:schemeClr val="tx1">
                    <a:lumMod val="85000"/>
                    <a:lumOff val="15000"/>
                  </a:schemeClr>
                </a:solidFill>
                <a:latin typeface="Microsoft JhengHei" panose="020B0604030504040204" charset="-120"/>
                <a:ea typeface="Microsoft JhengHei" panose="020B0604030504040204" charset="-120"/>
              </a:rPr>
              <a:t> </a:t>
            </a:r>
            <a:endParaRPr lang="en-US" sz="170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170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endParaRPr lang="en-ZA" altLang="en-US"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Conclusions</a:t>
            </a:r>
            <a:endParaRPr lang="en-US" dirty="0">
              <a:solidFill>
                <a:srgbClr val="0B49CB"/>
              </a:solidFill>
              <a:latin typeface="Microsoft JhengHei" panose="020B0604030504040204" charset="-120"/>
              <a:ea typeface="Microsoft JhengHei" panose="020B0604030504040204" charset="-12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a:solidFill>
                  <a:schemeClr val="tx1">
                    <a:lumMod val="85000"/>
                    <a:lumOff val="15000"/>
                  </a:schemeClr>
                </a:solidFill>
                <a:latin typeface="Microsoft JhengHei" panose="020B0604030504040204" charset="-120"/>
                <a:ea typeface="Microsoft JhengHei" panose="020B0604030504040204" charset="-120"/>
              </a:rPr>
              <a:t>Coursera Project Link: </a:t>
            </a:r>
            <a:r>
              <a:rPr lang="en-ZA" altLang="en-US" sz="2200">
                <a:solidFill>
                  <a:schemeClr val="tx1">
                    <a:lumMod val="85000"/>
                    <a:lumOff val="15000"/>
                  </a:schemeClr>
                </a:solidFill>
                <a:latin typeface="Microsoft JhengHei" panose="020B0604030504040204" charset="-120"/>
                <a:ea typeface="Microsoft JhengHei" panose="020B0604030504040204" charset="-120"/>
                <a:hlinkClick r:id="rId2" action="ppaction://hlinkfile"/>
              </a:rPr>
              <a:t>https://www.coursera.org/learn/applied-data-science-capstone/home/welcome</a:t>
            </a:r>
            <a:endParaRPr lang="en-ZA" altLang="en-US" sz="220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a:solidFill>
                  <a:schemeClr val="tx1">
                    <a:lumMod val="85000"/>
                    <a:lumOff val="15000"/>
                  </a:schemeClr>
                </a:solidFill>
                <a:latin typeface="Microsoft JhengHei" panose="020B0604030504040204" charset="-120"/>
                <a:ea typeface="Microsoft JhengHei" panose="020B0604030504040204" charset="-120"/>
                <a:hlinkClick r:id="rId3" action="ppaction://hlinkfile"/>
              </a:rPr>
              <a:t>https://github.com/withouttheh/IBM-Data-Science-Capstone-Project</a:t>
            </a:r>
            <a:endParaRPr lang="en-ZA" altLang="en-US" sz="2200">
              <a:solidFill>
                <a:schemeClr val="tx1">
                  <a:lumMod val="85000"/>
                  <a:lumOff val="15000"/>
                </a:schemeClr>
              </a:solidFill>
              <a:latin typeface="Microsoft JhengHei" panose="020B0604030504040204" charset="-120"/>
              <a:ea typeface="Microsoft JhengHei" panose="020B0604030504040204" charset="-120"/>
              <a:hlinkClick r:id="rId3" action="ppaction://hlinkfile"/>
            </a:endParaRPr>
          </a:p>
          <a:p>
            <a:pPr marL="0" indent="0">
              <a:lnSpc>
                <a:spcPct val="100000"/>
              </a:lnSpc>
              <a:spcBef>
                <a:spcPts val="1400"/>
              </a:spcBef>
              <a:buNone/>
            </a:pPr>
            <a:endParaRPr lang="en-ZA" altLang="en-US" sz="2200">
              <a:solidFill>
                <a:schemeClr val="tx1">
                  <a:lumMod val="85000"/>
                  <a:lumOff val="15000"/>
                </a:schemeClr>
              </a:solidFill>
              <a:latin typeface="Microsoft JhengHei" panose="020B0604030504040204" charset="-120"/>
              <a:ea typeface="Microsoft JhengHei" panose="020B0604030504040204" charset="-120"/>
              <a:hlinkClick r:id="rId3" action="ppaction://hlinkfile"/>
            </a:endParaRPr>
          </a:p>
          <a:p>
            <a:pPr>
              <a:lnSpc>
                <a:spcPct val="100000"/>
              </a:lnSpc>
              <a:spcBef>
                <a:spcPts val="1400"/>
              </a:spcBef>
            </a:pPr>
            <a:endParaRPr lang="en-ZA" altLang="en-US" sz="220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Appendix</a:t>
            </a:r>
            <a:endParaRPr lang="en-US" dirty="0">
              <a:solidFill>
                <a:srgbClr val="0B49CB"/>
              </a:solidFill>
              <a:latin typeface="Microsoft JhengHei" panose="020B0604030504040204" charset="-120"/>
              <a:ea typeface="Microsoft JhengHei" panose="020B0604030504040204" charset="-12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Section 1</a:t>
            </a:r>
            <a:endParaRPr 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cs typeface="Arial" panose="020B0604020202020204" pitchFamily="34" charset="0"/>
              </a:rPr>
            </a:fld>
            <a:endParaRPr lang="en-US" dirty="0" smtClean="0">
              <a:latin typeface="Microsoft JhengHei" panose="020B0604030504040204" charset="-120"/>
              <a:ea typeface="Microsoft JhengHei" panose="020B0604030504040204" charset="-120"/>
              <a:cs typeface="Arial" panose="020B0604020202020204" pitchFamily="34" charset="0"/>
            </a:endParaRPr>
          </a:p>
        </p:txBody>
      </p:sp>
      <p:sp>
        <p:nvSpPr>
          <p:cNvPr id="7" name="Content Placeholder 2"/>
          <p:cNvSpPr txBox="1"/>
          <p:nvPr/>
        </p:nvSpPr>
        <p:spPr>
          <a:xfrm>
            <a:off x="770255" y="1296670"/>
            <a:ext cx="10516235" cy="45199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Executive Summary</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Data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collected through two methods: requesting data from the SpaceX API and web scraping launch data from a Wikipedia page. D</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ata wrangling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then </a:t>
            </a:r>
            <a:r>
              <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performed to transform and clean the data using Python's pandas library. </a:t>
            </a:r>
            <a:endParaRPr lang="en-ZA"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With the clean data,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exploratory data analysis (EDA)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performed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using visualization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tools such as Python's matplotlib and seaborn libraries,</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 well as answering questions using</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SQL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queries. Python's interactive visualization packages were used to answer some analytical questions.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Folium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was used for creating maps while</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17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Plotly</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Dash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was used to create interactive data visualizations.</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20000"/>
              </a:lnSpc>
              <a:spcBef>
                <a:spcPts val="1400"/>
              </a:spcBef>
              <a:buNone/>
            </a:pP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Four different machine learning </a:t>
            </a:r>
            <a:r>
              <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classification models </a:t>
            </a:r>
            <a:r>
              <a:rPr lang="en-ZA" alt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were used for the predictive analysis. The models that were used are logistic regression, support vector machines, k-nearest neighbour and decision tree classifier. Each model was trained, tuned and evaluated to find the best one.</a:t>
            </a: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2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US" sz="170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cs typeface="Arial" panose="020B0604020202020204" pitchFamily="34" charset="0"/>
              </a:rPr>
              <a:t>Methodology</a:t>
            </a:r>
            <a:endParaRPr lang="en-US" dirty="0">
              <a:solidFill>
                <a:srgbClr val="0B49CB"/>
              </a:solidFill>
              <a:latin typeface="Microsoft JhengHei" panose="020B0604030504040204" charset="-120"/>
              <a:ea typeface="Microsoft JhengHei" panose="020B0604030504040204" charset="-12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423468" y="172021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700">
                <a:solidFill>
                  <a:schemeClr val="accent3">
                    <a:lumMod val="25000"/>
                  </a:schemeClr>
                </a:solidFill>
                <a:latin typeface="Microsoft JhengHei" panose="020B0604030504040204" charset="-120"/>
                <a:ea typeface="Microsoft JhengHei" panose="020B0604030504040204" charset="-120"/>
              </a:rPr>
              <a:t>GitHub URL</a:t>
            </a:r>
            <a:r>
              <a:rPr lang="en-ZA" altLang="en-US" sz="1700">
                <a:solidFill>
                  <a:schemeClr val="accent3">
                    <a:lumMod val="25000"/>
                  </a:schemeClr>
                </a:solidFill>
                <a:latin typeface="Microsoft JhengHei" panose="020B0604030504040204" charset="-120"/>
                <a:ea typeface="Microsoft JhengHei" panose="020B0604030504040204" charset="-120"/>
              </a:rPr>
              <a:t>: </a:t>
            </a:r>
            <a:r>
              <a:rPr lang="en-ZA" altLang="en-US" sz="1700">
                <a:solidFill>
                  <a:schemeClr val="accent3">
                    <a:lumMod val="25000"/>
                  </a:schemeClr>
                </a:solidFill>
                <a:latin typeface="Microsoft JhengHei" panose="020B0604030504040204" charset="-120"/>
                <a:ea typeface="Microsoft JhengHei" panose="020B0604030504040204" charset="-120"/>
                <a:hlinkClick r:id="rId2" action="ppaction://hlinkfile"/>
              </a:rPr>
              <a:t>Data Collection API</a:t>
            </a:r>
            <a:endParaRPr lang="en-US" sz="1700">
              <a:latin typeface="Microsoft JhengHei" panose="020B0604030504040204" charset="-120"/>
              <a:ea typeface="Microsoft JhengHei" panose="020B0604030504040204" charset="-120"/>
            </a:endParaRPr>
          </a:p>
          <a:p>
            <a:endParaRPr lang="en-US" sz="1700">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SpaceX API</a:t>
            </a:r>
            <a:endParaRPr lang="en-US" dirty="0">
              <a:solidFill>
                <a:srgbClr val="0B49CB"/>
              </a:solidFill>
              <a:latin typeface="Microsoft JhengHei" panose="020B0604030504040204" charset="-120"/>
              <a:ea typeface="Microsoft JhengHei" panose="020B0604030504040204" charset="-120"/>
            </a:endParaRPr>
          </a:p>
        </p:txBody>
      </p:sp>
      <p:sp>
        <p:nvSpPr>
          <p:cNvPr id="9" name="Text Box 8"/>
          <p:cNvSpPr txBox="1"/>
          <p:nvPr/>
        </p:nvSpPr>
        <p:spPr>
          <a:xfrm>
            <a:off x="906145" y="1720215"/>
            <a:ext cx="651700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solidFill>
                  <a:schemeClr val="tx1">
                    <a:lumMod val="85000"/>
                    <a:lumOff val="15000"/>
                  </a:schemeClr>
                </a:solidFill>
                <a:latin typeface="Microsoft JhengHei" panose="020B0604030504040204" charset="-120"/>
                <a:ea typeface="Microsoft JhengHei" panose="020B0604030504040204" charset="-120"/>
              </a:rPr>
              <a:t>1. Request and parse the SpaceX launch data using the GET request</a:t>
            </a:r>
            <a:endParaRPr lang="en-ZA" altLang="en-GB"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10" name="Text Box 9"/>
          <p:cNvSpPr txBox="1"/>
          <p:nvPr/>
        </p:nvSpPr>
        <p:spPr>
          <a:xfrm>
            <a:off x="906145" y="2625725"/>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solidFill>
                  <a:schemeClr val="tx1">
                    <a:lumMod val="85000"/>
                    <a:lumOff val="15000"/>
                  </a:schemeClr>
                </a:solidFill>
                <a:latin typeface="Microsoft JhengHei" panose="020B0604030504040204" charset="-120"/>
                <a:ea typeface="Microsoft JhengHei" panose="020B0604030504040204" charset="-120"/>
              </a:rPr>
              <a:t>2. Normalize JSON response into a dataframe</a:t>
            </a:r>
            <a:endParaRPr lang="en-ZA" altLang="en-GB"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ext Box 10"/>
          <p:cNvSpPr txBox="1"/>
          <p:nvPr/>
        </p:nvSpPr>
        <p:spPr>
          <a:xfrm>
            <a:off x="906145" y="325247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solidFill>
                  <a:schemeClr val="tx1">
                    <a:lumMod val="85000"/>
                    <a:lumOff val="15000"/>
                  </a:schemeClr>
                </a:solidFill>
                <a:latin typeface="Microsoft JhengHei" panose="020B0604030504040204" charset="-120"/>
                <a:ea typeface="Microsoft JhengHei" panose="020B0604030504040204" charset="-120"/>
              </a:rPr>
              <a:t>3. Extract only useful columns  using auxilary functions</a:t>
            </a:r>
            <a:endParaRPr lang="en-ZA" altLang="en-GB"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13" name="Text Box 12"/>
          <p:cNvSpPr txBox="1"/>
          <p:nvPr/>
        </p:nvSpPr>
        <p:spPr>
          <a:xfrm>
            <a:off x="906145" y="3884930"/>
            <a:ext cx="651700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solidFill>
                  <a:schemeClr val="tx1">
                    <a:lumMod val="85000"/>
                    <a:lumOff val="15000"/>
                  </a:schemeClr>
                </a:solidFill>
                <a:latin typeface="Microsoft JhengHei" panose="020B0604030504040204" charset="-120"/>
                <a:ea typeface="Microsoft JhengHei" panose="020B0604030504040204" charset="-120"/>
              </a:rPr>
              <a:t>4. Create new pandas dataframe from dictionary </a:t>
            </a:r>
            <a:endParaRPr lang="en-ZA" altLang="en-GB"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14" name="Text Box 13"/>
          <p:cNvSpPr txBox="1"/>
          <p:nvPr/>
        </p:nvSpPr>
        <p:spPr>
          <a:xfrm>
            <a:off x="906145" y="4507865"/>
            <a:ext cx="65182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solidFill>
                  <a:schemeClr val="tx1">
                    <a:lumMod val="85000"/>
                    <a:lumOff val="15000"/>
                  </a:schemeClr>
                </a:solidFill>
                <a:latin typeface="Microsoft JhengHei" panose="020B0604030504040204" charset="-120"/>
                <a:ea typeface="Microsoft JhengHei" panose="020B0604030504040204" charset="-120"/>
              </a:rPr>
              <a:t>5. Filter dataframe to only include Falcon 9 launches </a:t>
            </a:r>
            <a:endParaRPr lang="en-ZA" altLang="en-GB"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15" name="Text Box 14"/>
          <p:cNvSpPr txBox="1"/>
          <p:nvPr/>
        </p:nvSpPr>
        <p:spPr>
          <a:xfrm>
            <a:off x="906145" y="5135245"/>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solidFill>
                  <a:schemeClr val="tx1">
                    <a:lumMod val="85000"/>
                    <a:lumOff val="15000"/>
                  </a:schemeClr>
                </a:solidFill>
                <a:latin typeface="Microsoft JhengHei" panose="020B0604030504040204" charset="-120"/>
                <a:ea typeface="Microsoft JhengHei" panose="020B0604030504040204" charset="-120"/>
              </a:rPr>
              <a:t>6. Handle missing values</a:t>
            </a:r>
            <a:endParaRPr lang="en-ZA" altLang="en-GB" sz="1700">
              <a:solidFill>
                <a:schemeClr val="tx1">
                  <a:lumMod val="85000"/>
                  <a:lumOff val="15000"/>
                </a:schemeClr>
              </a:solidFill>
              <a:latin typeface="Microsoft JhengHei" panose="020B0604030504040204" charset="-120"/>
              <a:ea typeface="Microsoft JhengHei" panose="020B0604030504040204" charset="-120"/>
            </a:endParaRPr>
          </a:p>
        </p:txBody>
      </p:sp>
      <p:sp>
        <p:nvSpPr>
          <p:cNvPr id="16" name="Text Box 15"/>
          <p:cNvSpPr txBox="1"/>
          <p:nvPr/>
        </p:nvSpPr>
        <p:spPr>
          <a:xfrm>
            <a:off x="906145" y="5753100"/>
            <a:ext cx="6518910"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solidFill>
                  <a:schemeClr val="tx1">
                    <a:lumMod val="85000"/>
                    <a:lumOff val="15000"/>
                  </a:schemeClr>
                </a:solidFill>
                <a:latin typeface="Microsoft JhengHei" panose="020B0604030504040204" charset="-120"/>
                <a:ea typeface="Microsoft JhengHei" panose="020B0604030504040204" charset="-120"/>
              </a:rPr>
              <a:t>7. Export to CSV file</a:t>
            </a:r>
            <a:endParaRPr lang="en-ZA" altLang="en-GB" sz="1700">
              <a:solidFill>
                <a:schemeClr val="tx1">
                  <a:lumMod val="85000"/>
                  <a:lumOff val="15000"/>
                </a:schemeClr>
              </a:solidFill>
              <a:latin typeface="Microsoft JhengHei" panose="020B0604030504040204" charset="-120"/>
              <a:ea typeface="Microsoft JhengHei" panose="020B060403050404020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3" name="Text Placeholder 2"/>
          <p:cNvSpPr>
            <a:spLocks noGrp="1"/>
          </p:cNvSpPr>
          <p:nvPr>
            <p:ph type="body" sz="half" idx="4294967295"/>
          </p:nvPr>
        </p:nvSpPr>
        <p:spPr>
          <a:xfrm>
            <a:off x="7525141" y="1726883"/>
            <a:ext cx="3932238" cy="3811587"/>
          </a:xfrm>
          <a:prstGeom prst="rect">
            <a:avLst/>
          </a:prstGeom>
        </p:spPr>
        <p:txBody>
          <a:bodyPr lIns="91440" tIns="45720" rIns="91440" bIns="45720" anchor="t">
            <a:noAutofit/>
          </a:bodyPr>
          <a:lstStyle/>
          <a:p>
            <a:pPr>
              <a:lnSpc>
                <a:spcPct val="100000"/>
              </a:lnSpc>
              <a:spcBef>
                <a:spcPts val="1400"/>
              </a:spcBef>
            </a:pPr>
            <a:r>
              <a:rPr lang="en-US" sz="170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r>
              <a:rPr lang="en-ZA" altLang="en-US" sz="1700">
                <a:solidFill>
                  <a:srgbClr val="FF0000"/>
                </a:solidFill>
                <a:latin typeface="Microsoft JhengHei" panose="020B0604030504040204" charset="-120"/>
                <a:ea typeface="Microsoft JhengHei" panose="020B0604030504040204" charset="-120"/>
              </a:rPr>
              <a:t> </a:t>
            </a:r>
            <a:r>
              <a:rPr lang="en-US" sz="1700">
                <a:solidFill>
                  <a:srgbClr val="FF0000"/>
                </a:solidFill>
                <a:latin typeface="Microsoft JhengHei" panose="020B0604030504040204" charset="-120"/>
                <a:ea typeface="Microsoft JhengHei" panose="020B0604030504040204" charset="-120"/>
                <a:hlinkClick r:id="rId2" action="ppaction://hlinkfile"/>
              </a:rPr>
              <a:t>Data Collection With Web Scraping</a:t>
            </a:r>
            <a:r>
              <a:rPr lang="en-ZA" altLang="en-US" sz="1700">
                <a:solidFill>
                  <a:srgbClr val="FF0000"/>
                </a:solidFill>
                <a:latin typeface="Microsoft JhengHei" panose="020B0604030504040204" charset="-120"/>
                <a:ea typeface="Microsoft JhengHei" panose="020B0604030504040204" charset="-120"/>
                <a:hlinkClick r:id="rId2" action="ppaction://hlinkfile"/>
              </a:rPr>
              <a:t> </a:t>
            </a:r>
            <a:r>
              <a:rPr lang="en-ZA" altLang="en-US" sz="2200">
                <a:solidFill>
                  <a:srgbClr val="FF0000"/>
                </a:solidFill>
                <a:latin typeface="Microsoft JhengHei" panose="020B0604030504040204" charset="-120"/>
                <a:ea typeface="Microsoft JhengHei" panose="020B0604030504040204" charset="-120"/>
                <a:hlinkClick r:id="rId2" action="ppaction://hlinkfile"/>
              </a:rPr>
              <a:t> </a:t>
            </a:r>
            <a:endParaRPr lang="en-US" sz="2200">
              <a:solidFill>
                <a:srgbClr val="FF0000"/>
              </a:solidFill>
              <a:latin typeface="Microsoft JhengHei" panose="020B0604030504040204" charset="-12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Microsoft JhengHei" panose="020B0604030504040204" charset="-12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Collection - Scraping</a:t>
            </a:r>
            <a:endParaRPr lang="en-US" dirty="0">
              <a:solidFill>
                <a:srgbClr val="0B49CB"/>
              </a:solidFill>
              <a:latin typeface="Microsoft JhengHei" panose="020B0604030504040204" charset="-120"/>
              <a:ea typeface="Microsoft JhengHei" panose="020B0604030504040204" charset="-120"/>
            </a:endParaRP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1. Request rocket launch data from its Wikipedia page</a:t>
            </a:r>
            <a:endParaRPr lang="en-ZA" altLang="en-GB" sz="1700">
              <a:latin typeface="Microsoft JhengHei" panose="020B0604030504040204" charset="-120"/>
              <a:ea typeface="Microsoft JhengHei" panose="020B0604030504040204" charset="-120"/>
            </a:endParaRPr>
          </a:p>
        </p:txBody>
      </p:sp>
      <p:sp>
        <p:nvSpPr>
          <p:cNvPr id="10" name="Text Box 9"/>
          <p:cNvSpPr txBox="1"/>
          <p:nvPr/>
        </p:nvSpPr>
        <p:spPr>
          <a:xfrm>
            <a:off x="906145" y="2353945"/>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2. Extract all column/variable names from the HTML table header</a:t>
            </a:r>
            <a:endParaRPr lang="en-ZA" altLang="en-GB" sz="1700">
              <a:latin typeface="Microsoft JhengHei" panose="020B0604030504040204" charset="-120"/>
              <a:ea typeface="Microsoft JhengHei" panose="020B0604030504040204" charset="-120"/>
            </a:endParaRPr>
          </a:p>
        </p:txBody>
      </p:sp>
      <p:sp>
        <p:nvSpPr>
          <p:cNvPr id="5" name="Text Box 4"/>
          <p:cNvSpPr txBox="1"/>
          <p:nvPr/>
        </p:nvSpPr>
        <p:spPr>
          <a:xfrm>
            <a:off x="904875" y="325247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3. Create a data frame by parsing the launch HTML tables</a:t>
            </a:r>
            <a:endParaRPr lang="en-ZA" altLang="en-GB" sz="1700">
              <a:latin typeface="Microsoft JhengHei" panose="020B0604030504040204" charset="-120"/>
              <a:ea typeface="Microsoft JhengHei" panose="020B0604030504040204" charset="-120"/>
            </a:endParaRPr>
          </a:p>
        </p:txBody>
      </p:sp>
      <p:sp>
        <p:nvSpPr>
          <p:cNvPr id="16" name="Text Box 15"/>
          <p:cNvSpPr txBox="1"/>
          <p:nvPr/>
        </p:nvSpPr>
        <p:spPr>
          <a:xfrm>
            <a:off x="922655" y="3877310"/>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4. Export to CSV file</a:t>
            </a:r>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latin typeface="Microsoft JhengHei" panose="020B0604030504040204" charset="-120"/>
                <a:ea typeface="Microsoft JhengHei" panose="020B0604030504040204" charset="-120"/>
              </a:rPr>
            </a:fld>
            <a:endParaRPr lang="en-US" smtClean="0">
              <a:latin typeface="Microsoft JhengHei" panose="020B0604030504040204" charset="-120"/>
              <a:ea typeface="Microsoft JhengHei" panose="020B0604030504040204" charset="-120"/>
            </a:endParaRPr>
          </a:p>
        </p:txBody>
      </p:sp>
      <p:sp>
        <p:nvSpPr>
          <p:cNvPr id="5" name="Content Placeholder 4"/>
          <p:cNvSpPr>
            <a:spLocks noGrp="1"/>
          </p:cNvSpPr>
          <p:nvPr>
            <p:ph idx="4294967295"/>
          </p:nvPr>
        </p:nvSpPr>
        <p:spPr>
          <a:xfrm>
            <a:off x="7526020" y="1727200"/>
            <a:ext cx="3760470" cy="4450080"/>
          </a:xfrm>
          <a:prstGeom prst="rect">
            <a:avLst/>
          </a:prstGeom>
        </p:spPr>
        <p:txBody>
          <a:bodyPr/>
          <a:lstStyle/>
          <a:p>
            <a:r>
              <a:rPr lang="en-US" sz="170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1700">
                <a:solidFill>
                  <a:schemeClr val="tx1">
                    <a:lumMod val="85000"/>
                    <a:lumOff val="15000"/>
                  </a:schemeClr>
                </a:solidFill>
                <a:latin typeface="Microsoft JhengHei" panose="020B0604030504040204" charset="-120"/>
                <a:ea typeface="Microsoft JhengHei" panose="020B0604030504040204" charset="-120"/>
              </a:rPr>
              <a:t>:</a:t>
            </a:r>
            <a:r>
              <a:rPr lang="en-US" sz="1700">
                <a:solidFill>
                  <a:schemeClr val="tx1">
                    <a:lumMod val="85000"/>
                    <a:lumOff val="15000"/>
                  </a:schemeClr>
                </a:solidFill>
                <a:latin typeface="Microsoft JhengHei" panose="020B0604030504040204" charset="-120"/>
                <a:ea typeface="Microsoft JhengHei" panose="020B0604030504040204" charset="-120"/>
              </a:rPr>
              <a:t> </a:t>
            </a:r>
            <a:r>
              <a:rPr lang="en-US" sz="1700">
                <a:solidFill>
                  <a:schemeClr val="tx1">
                    <a:lumMod val="85000"/>
                    <a:lumOff val="15000"/>
                  </a:schemeClr>
                </a:solidFill>
                <a:latin typeface="Microsoft JhengHei" panose="020B0604030504040204" charset="-120"/>
                <a:ea typeface="Microsoft JhengHei" panose="020B0604030504040204" charset="-120"/>
                <a:hlinkClick r:id="rId2" action="ppaction://hlinkfile"/>
              </a:rPr>
              <a:t>Exploratory Data Analysis</a:t>
            </a:r>
            <a:endParaRPr lang="en-US" sz="1700">
              <a:solidFill>
                <a:schemeClr val="tx1">
                  <a:lumMod val="85000"/>
                  <a:lumOff val="15000"/>
                </a:schemeClr>
              </a:solidFill>
              <a:latin typeface="Microsoft JhengHei" panose="020B0604030504040204" charset="-120"/>
              <a:ea typeface="Microsoft JhengHei" panose="020B0604030504040204" charset="-120"/>
            </a:endParaRPr>
          </a:p>
          <a:p>
            <a:endParaRPr lang="en-US" sz="2400">
              <a:solidFill>
                <a:schemeClr val="tx1">
                  <a:lumMod val="85000"/>
                  <a:lumOff val="15000"/>
                </a:schemeClr>
              </a:solidFill>
              <a:latin typeface="Microsoft JhengHei" panose="020B0604030504040204" charset="-120"/>
              <a:ea typeface="Microsoft JhengHei" panose="020B0604030504040204" charset="-120"/>
            </a:endParaRPr>
          </a:p>
          <a:p>
            <a:endParaRPr lang="en-US" sz="2400">
              <a:solidFill>
                <a:schemeClr val="tx1">
                  <a:lumMod val="85000"/>
                  <a:lumOff val="15000"/>
                </a:schemeClr>
              </a:solidFill>
              <a:latin typeface="Microsoft JhengHei" panose="020B0604030504040204" charset="-120"/>
              <a:ea typeface="Microsoft JhengHei" panose="020B0604030504040204" charset="-120"/>
            </a:endParaRPr>
          </a:p>
          <a:p>
            <a:endParaRPr lang="en-US" sz="2400">
              <a:solidFill>
                <a:schemeClr val="tx1">
                  <a:lumMod val="85000"/>
                  <a:lumOff val="15000"/>
                </a:schemeClr>
              </a:solidFill>
              <a:latin typeface="Microsoft JhengHei" panose="020B0604030504040204" charset="-12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Data Wrangling</a:t>
            </a:r>
            <a:endParaRPr lang="en-US" dirty="0">
              <a:solidFill>
                <a:srgbClr val="0B49CB"/>
              </a:solidFill>
              <a:latin typeface="Microsoft JhengHei" panose="020B0604030504040204" charset="-120"/>
              <a:ea typeface="Microsoft JhengHei" panose="020B0604030504040204" charset="-120"/>
            </a:endParaRPr>
          </a:p>
        </p:txBody>
      </p:sp>
      <p:sp>
        <p:nvSpPr>
          <p:cNvPr id="9" name="Text Box 8"/>
          <p:cNvSpPr txBox="1"/>
          <p:nvPr/>
        </p:nvSpPr>
        <p:spPr>
          <a:xfrm>
            <a:off x="906145" y="1727200"/>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1. Calculate the number of launches on each site</a:t>
            </a:r>
            <a:endParaRPr lang="en-ZA" altLang="en-GB" sz="1700">
              <a:latin typeface="Microsoft JhengHei" panose="020B0604030504040204" charset="-120"/>
              <a:ea typeface="Microsoft JhengHei" panose="020B0604030504040204" charset="-120"/>
            </a:endParaRPr>
          </a:p>
        </p:txBody>
      </p:sp>
      <p:sp>
        <p:nvSpPr>
          <p:cNvPr id="10" name="Text Box 9"/>
          <p:cNvSpPr txBox="1"/>
          <p:nvPr/>
        </p:nvSpPr>
        <p:spPr>
          <a:xfrm>
            <a:off x="906145" y="2353945"/>
            <a:ext cx="661987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2. Calculate the number and occurrence of each orbit</a:t>
            </a:r>
            <a:endParaRPr lang="en-ZA" altLang="en-GB" sz="1700">
              <a:latin typeface="Microsoft JhengHei" panose="020B0604030504040204" charset="-120"/>
              <a:ea typeface="Microsoft JhengHei" panose="020B0604030504040204" charset="-120"/>
            </a:endParaRPr>
          </a:p>
        </p:txBody>
      </p:sp>
      <p:sp>
        <p:nvSpPr>
          <p:cNvPr id="2" name="Text Box 1"/>
          <p:cNvSpPr txBox="1"/>
          <p:nvPr/>
        </p:nvSpPr>
        <p:spPr>
          <a:xfrm>
            <a:off x="904875" y="2984500"/>
            <a:ext cx="661987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3. Calculate the number and occurence of mission outcome per orbit type</a:t>
            </a:r>
            <a:endParaRPr lang="en-ZA" altLang="en-GB" sz="1700">
              <a:latin typeface="Microsoft JhengHei" panose="020B0604030504040204" charset="-120"/>
              <a:ea typeface="Microsoft JhengHei" panose="020B0604030504040204" charset="-120"/>
            </a:endParaRPr>
          </a:p>
        </p:txBody>
      </p:sp>
      <p:sp>
        <p:nvSpPr>
          <p:cNvPr id="16" name="Text Box 15"/>
          <p:cNvSpPr txBox="1"/>
          <p:nvPr/>
        </p:nvSpPr>
        <p:spPr>
          <a:xfrm>
            <a:off x="922655" y="3877310"/>
            <a:ext cx="6602095" cy="61404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4. Create a landing outcome label from Outcome column using one-hot encoding</a:t>
            </a:r>
            <a:endParaRPr lang="en-ZA" altLang="en-GB" sz="1700">
              <a:latin typeface="Microsoft JhengHei" panose="020B0604030504040204" charset="-120"/>
              <a:ea typeface="Microsoft JhengHei" panose="020B0604030504040204" charset="-120"/>
            </a:endParaRPr>
          </a:p>
        </p:txBody>
      </p:sp>
      <p:sp>
        <p:nvSpPr>
          <p:cNvPr id="3" name="Text Box 2"/>
          <p:cNvSpPr txBox="1"/>
          <p:nvPr/>
        </p:nvSpPr>
        <p:spPr>
          <a:xfrm>
            <a:off x="915035" y="4778375"/>
            <a:ext cx="6602095" cy="352425"/>
          </a:xfrm>
          <a:prstGeom prst="rect">
            <a:avLst/>
          </a:prstGeom>
          <a:solidFill>
            <a:schemeClr val="accent1">
              <a:lumMod val="20000"/>
              <a:lumOff val="80000"/>
            </a:schemeClr>
          </a:solidFill>
          <a:ln w="12700" cap="rnd">
            <a:solidFill>
              <a:schemeClr val="accent1">
                <a:lumMod val="50000"/>
              </a:schemeClr>
            </a:solidFill>
            <a:round/>
          </a:ln>
          <a:effectLst>
            <a:softEdge rad="12700"/>
          </a:effectLst>
        </p:spPr>
        <p:txBody>
          <a:bodyPr wrap="square" rtlCol="0">
            <a:spAutoFit/>
          </a:bodyPr>
          <a:p>
            <a:r>
              <a:rPr lang="en-ZA" altLang="en-GB" sz="1700">
                <a:latin typeface="Microsoft JhengHei" panose="020B0604030504040204" charset="-120"/>
                <a:ea typeface="Microsoft JhengHei" panose="020B0604030504040204" charset="-120"/>
              </a:rPr>
              <a:t>5. Export to CSV</a:t>
            </a:r>
            <a:endParaRPr lang="en-ZA" altLang="en-GB" sz="1700">
              <a:latin typeface="Microsoft JhengHei" panose="020B0604030504040204" charset="-120"/>
              <a:ea typeface="Microsoft JhengHei" panose="020B0604030504040204" charset="-120"/>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13648</Words>
  <Application>WPS Presentation</Application>
  <PresentationFormat>Widescreen</PresentationFormat>
  <Paragraphs>369</Paragraphs>
  <Slides>46</Slides>
  <Notes>4</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46</vt:i4>
      </vt:variant>
    </vt:vector>
  </HeadingPairs>
  <TitlesOfParts>
    <vt:vector size="63" baseType="lpstr">
      <vt:lpstr>Arial</vt:lpstr>
      <vt:lpstr>SimSun</vt:lpstr>
      <vt:lpstr>Wingdings</vt:lpstr>
      <vt:lpstr>Abadi</vt:lpstr>
      <vt:lpstr>IBM Plex Mono SemiBold</vt:lpstr>
      <vt:lpstr>Microsoft JhengHei</vt:lpstr>
      <vt:lpstr>Arial</vt:lpstr>
      <vt:lpstr>IBM Plex Mono Text</vt:lpstr>
      <vt:lpstr>Microsoft YaHei</vt:lpstr>
      <vt:lpstr>Arial Unicode MS</vt:lpstr>
      <vt:lpstr>Yu Gothic UI Semibold</vt:lpstr>
      <vt:lpstr>Calibri</vt:lpstr>
      <vt:lpstr>Segoe Print</vt:lpstr>
      <vt:lpstr>Calibri Light</vt:lpstr>
      <vt:lpstr>Yu Gothic UI</vt:lpstr>
      <vt:lpstr>Custom Design</vt:lpstr>
      <vt:lpstr>1_Custom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Luto Sibotoboto</cp:lastModifiedBy>
  <cp:revision>242</cp:revision>
  <dcterms:created xsi:type="dcterms:W3CDTF">2021-04-29T18:58:00Z</dcterms:created>
  <dcterms:modified xsi:type="dcterms:W3CDTF">2022-07-20T20:52:16Z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